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  <p:sldMasterId id="2147483650" r:id="rId3"/>
    <p:sldMasterId id="2147483662" r:id="rId4"/>
  </p:sldMasterIdLst>
  <p:notesMasterIdLst>
    <p:notesMasterId r:id="rId16"/>
  </p:notesMasterIdLst>
  <p:sldIdLst>
    <p:sldId id="256" r:id="rId5"/>
    <p:sldId id="258" r:id="rId6"/>
    <p:sldId id="311" r:id="rId7"/>
    <p:sldId id="312" r:id="rId8"/>
    <p:sldId id="314" r:id="rId9"/>
    <p:sldId id="265" r:id="rId10"/>
    <p:sldId id="317" r:id="rId11"/>
    <p:sldId id="313" r:id="rId12"/>
    <p:sldId id="315" r:id="rId13"/>
    <p:sldId id="316" r:id="rId14"/>
    <p:sldId id="318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71D"/>
    <a:srgbClr val="FFC9C4"/>
    <a:srgbClr val="FFC8C3"/>
    <a:srgbClr val="69321E"/>
    <a:srgbClr val="702B0F"/>
    <a:srgbClr val="F9E9E8"/>
    <a:srgbClr val="CCFFCC"/>
    <a:srgbClr val="9C9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0628" autoAdjust="0"/>
  </p:normalViewPr>
  <p:slideViewPr>
    <p:cSldViewPr showGuides="1">
      <p:cViewPr varScale="1">
        <p:scale>
          <a:sx n="60" d="100"/>
          <a:sy n="60" d="100"/>
        </p:scale>
        <p:origin x="-9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695AA-EED4-485F-97F9-9807D67DE3A6}" type="doc">
      <dgm:prSet loTypeId="urn:microsoft.com/office/officeart/2005/8/layout/pList2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B4370BB-C394-4CA2-B7FB-6101A4F1FA6F}">
      <dgm:prSet custT="1"/>
      <dgm:spPr/>
      <dgm:t>
        <a:bodyPr/>
        <a:lstStyle/>
        <a:p>
          <a:pPr algn="just" rtl="0">
            <a:lnSpc>
              <a:spcPct val="90000"/>
            </a:lnSpc>
          </a:pPr>
          <a:r>
            <a:rPr lang="ru-RU" sz="1400" b="1" dirty="0" smtClean="0">
              <a:solidFill>
                <a:srgbClr val="702B0F"/>
              </a:solidFill>
            </a:rPr>
            <a:t>1.ИМУЩЕСТВЕННАЯ ПОДДЕРЖКА </a:t>
          </a:r>
        </a:p>
        <a:p>
          <a:pPr algn="just" rtl="0">
            <a:lnSpc>
              <a:spcPts val="1300"/>
            </a:lnSpc>
          </a:pPr>
          <a:endParaRPr lang="ru-RU" sz="1300" dirty="0" smtClean="0"/>
        </a:p>
        <a:p>
          <a:pPr algn="just" rtl="0">
            <a:lnSpc>
              <a:spcPts val="1300"/>
            </a:lnSpc>
          </a:pPr>
          <a:r>
            <a:rPr lang="ru-RU" sz="1300" dirty="0" smtClean="0"/>
            <a:t>услуга по подбору по заданным параметрам информации о недвижимом имуществе, включенном в перечни государственного и муниципального имущества.</a:t>
          </a:r>
          <a:endParaRPr lang="ru-RU" sz="1300" dirty="0"/>
        </a:p>
      </dgm:t>
    </dgm:pt>
    <dgm:pt modelId="{E1A8E121-3A6B-4CDA-A683-1CE5C1DEECF8}" type="parTrans" cxnId="{0644754B-CC41-4903-99F3-3C457E06F689}">
      <dgm:prSet/>
      <dgm:spPr/>
      <dgm:t>
        <a:bodyPr/>
        <a:lstStyle/>
        <a:p>
          <a:endParaRPr lang="ru-RU"/>
        </a:p>
      </dgm:t>
    </dgm:pt>
    <dgm:pt modelId="{C02644A9-3EB6-481D-8285-EEBBC05A335D}" type="sibTrans" cxnId="{0644754B-CC41-4903-99F3-3C457E06F689}">
      <dgm:prSet/>
      <dgm:spPr/>
      <dgm:t>
        <a:bodyPr/>
        <a:lstStyle/>
        <a:p>
          <a:endParaRPr lang="ru-RU"/>
        </a:p>
      </dgm:t>
    </dgm:pt>
    <dgm:pt modelId="{42E68CE8-6ACF-4A43-A38B-B085A8EB0581}">
      <dgm:prSet custT="1"/>
      <dgm:spPr/>
      <dgm:t>
        <a:bodyPr/>
        <a:lstStyle/>
        <a:p>
          <a:pPr algn="just" rtl="0">
            <a:lnSpc>
              <a:spcPts val="1300"/>
            </a:lnSpc>
          </a:pPr>
          <a:r>
            <a:rPr lang="ru-RU" sz="1400" b="1" dirty="0" smtClean="0">
              <a:solidFill>
                <a:srgbClr val="702B0F"/>
              </a:solidFill>
            </a:rPr>
            <a:t>3.ДОСТУП СУБЪЕКТОВ МСП К ЗАКУПКАМ КРУПНЕЙШИХ ЗАКАЗЧИКОВ </a:t>
          </a:r>
        </a:p>
        <a:p>
          <a:pPr algn="just" rtl="0">
            <a:lnSpc>
              <a:spcPts val="1300"/>
            </a:lnSpc>
          </a:pPr>
          <a:r>
            <a:rPr lang="ru-RU" sz="1300" dirty="0" smtClean="0"/>
            <a:t>услуга по предоставлению по заданным параметрам информации об организации участия субъектов МСП  в закупках товаров, работ, услуг, конкретных заказчиков.</a:t>
          </a:r>
          <a:endParaRPr lang="ru-RU" sz="1300" dirty="0"/>
        </a:p>
      </dgm:t>
    </dgm:pt>
    <dgm:pt modelId="{E36BD10B-F9CE-4224-A520-E50FC244C996}" type="parTrans" cxnId="{51DC7E47-4A09-41C6-BA28-3D3EDC2EFB58}">
      <dgm:prSet/>
      <dgm:spPr/>
      <dgm:t>
        <a:bodyPr/>
        <a:lstStyle/>
        <a:p>
          <a:endParaRPr lang="ru-RU"/>
        </a:p>
      </dgm:t>
    </dgm:pt>
    <dgm:pt modelId="{8C4FBD50-5117-4F58-97EB-FE81F7DC7487}" type="sibTrans" cxnId="{51DC7E47-4A09-41C6-BA28-3D3EDC2EFB58}">
      <dgm:prSet/>
      <dgm:spPr/>
      <dgm:t>
        <a:bodyPr/>
        <a:lstStyle/>
        <a:p>
          <a:endParaRPr lang="ru-RU"/>
        </a:p>
      </dgm:t>
    </dgm:pt>
    <dgm:pt modelId="{A1043E9A-A906-46D7-A69F-BC728FC2F1DB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702B0F"/>
              </a:solidFill>
            </a:rPr>
            <a:t>2.ФИНАНСОВАЯ ПОДДЕРЖКА  </a:t>
          </a:r>
        </a:p>
        <a:p>
          <a:pPr algn="just" rtl="0"/>
          <a:r>
            <a:rPr lang="ru-RU" sz="1300" dirty="0" smtClean="0"/>
            <a:t>услуга по предоставлению информации о формах и условиях финансовой поддержки субъектов малого и среднего предпринимательства по заданным параметрам.</a:t>
          </a:r>
          <a:endParaRPr lang="ru-RU" sz="1300" dirty="0"/>
        </a:p>
      </dgm:t>
    </dgm:pt>
    <dgm:pt modelId="{1C687773-2ADC-4278-A8A6-D00297C16FF7}" type="parTrans" cxnId="{73681C90-A94B-4F50-A773-F52A8C49122D}">
      <dgm:prSet/>
      <dgm:spPr/>
      <dgm:t>
        <a:bodyPr/>
        <a:lstStyle/>
        <a:p>
          <a:endParaRPr lang="ru-RU"/>
        </a:p>
      </dgm:t>
    </dgm:pt>
    <dgm:pt modelId="{F7B54EF9-1894-440C-9766-996AC99EF409}" type="sibTrans" cxnId="{73681C90-A94B-4F50-A773-F52A8C49122D}">
      <dgm:prSet/>
      <dgm:spPr/>
      <dgm:t>
        <a:bodyPr/>
        <a:lstStyle/>
        <a:p>
          <a:endParaRPr lang="ru-RU"/>
        </a:p>
      </dgm:t>
    </dgm:pt>
    <dgm:pt modelId="{35277AC4-E6E3-467C-BAFC-3AA70EADE241}">
      <dgm:prSet custT="1"/>
      <dgm:spPr/>
      <dgm:t>
        <a:bodyPr/>
        <a:lstStyle/>
        <a:p>
          <a:pPr algn="just" rtl="0">
            <a:lnSpc>
              <a:spcPct val="90000"/>
            </a:lnSpc>
          </a:pPr>
          <a:r>
            <a:rPr lang="ru-RU" sz="1400" b="1" dirty="0" smtClean="0">
              <a:solidFill>
                <a:srgbClr val="702B0F"/>
              </a:solidFill>
            </a:rPr>
            <a:t>4.ИНФОРМИРОВАНИЕ О НОМЕНКЛАТУРЕ ЗАКУПОК </a:t>
          </a:r>
        </a:p>
        <a:p>
          <a:pPr algn="just" rtl="0">
            <a:lnSpc>
              <a:spcPts val="1300"/>
            </a:lnSpc>
          </a:pPr>
          <a:r>
            <a:rPr lang="ru-RU" sz="1300" dirty="0" smtClean="0"/>
            <a:t>услуга по  предоставлению по заданным параметрам информации об  объемах и номенклатуре закупок конкретных и отдельных заказчиков.</a:t>
          </a:r>
          <a:endParaRPr lang="ru-RU" sz="1300" dirty="0"/>
        </a:p>
      </dgm:t>
    </dgm:pt>
    <dgm:pt modelId="{08D942F6-5EC3-44D3-8A83-39078F3B0AF2}" type="parTrans" cxnId="{88291189-2E8E-40FB-B569-432C638C9ED8}">
      <dgm:prSet/>
      <dgm:spPr/>
      <dgm:t>
        <a:bodyPr/>
        <a:lstStyle/>
        <a:p>
          <a:endParaRPr lang="ru-RU"/>
        </a:p>
      </dgm:t>
    </dgm:pt>
    <dgm:pt modelId="{9E2D9331-018B-4A99-B003-123A17477C46}" type="sibTrans" cxnId="{88291189-2E8E-40FB-B569-432C638C9ED8}">
      <dgm:prSet/>
      <dgm:spPr/>
      <dgm:t>
        <a:bodyPr/>
        <a:lstStyle/>
        <a:p>
          <a:endParaRPr lang="ru-RU"/>
        </a:p>
      </dgm:t>
    </dgm:pt>
    <dgm:pt modelId="{D5FC469F-A0F2-437A-89D1-0C0537923FB2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702B0F"/>
              </a:solidFill>
            </a:rPr>
            <a:t>5.РЕГИСТРАЦИЯ НА ПОРТАЛЕ БИЗНЕС-НАВИГАТОРА МСП</a:t>
          </a:r>
        </a:p>
        <a:p>
          <a:pPr algn="just" rtl="0"/>
          <a:r>
            <a:rPr lang="ru-RU" sz="1300" dirty="0" smtClean="0"/>
            <a:t>информационно-аналитическая система  для оказания предпринимателям маркетинговой и информационной поддержки. </a:t>
          </a:r>
          <a:endParaRPr lang="ru-RU" sz="1300" dirty="0"/>
        </a:p>
      </dgm:t>
    </dgm:pt>
    <dgm:pt modelId="{8CABA6DC-1E82-4A0F-BF49-CBFE0BAED5BF}" type="parTrans" cxnId="{5B5B3C09-4A7B-41CC-B860-04CE832DEE7B}">
      <dgm:prSet/>
      <dgm:spPr/>
      <dgm:t>
        <a:bodyPr/>
        <a:lstStyle/>
        <a:p>
          <a:endParaRPr lang="ru-RU"/>
        </a:p>
      </dgm:t>
    </dgm:pt>
    <dgm:pt modelId="{4AE4BDA0-26E6-4CAB-BBE5-21FC10B1159E}" type="sibTrans" cxnId="{5B5B3C09-4A7B-41CC-B860-04CE832DEE7B}">
      <dgm:prSet/>
      <dgm:spPr/>
      <dgm:t>
        <a:bodyPr/>
        <a:lstStyle/>
        <a:p>
          <a:endParaRPr lang="ru-RU"/>
        </a:p>
      </dgm:t>
    </dgm:pt>
    <dgm:pt modelId="{F1F81008-E434-4B70-A210-F98B8D5AE8BE}" type="pres">
      <dgm:prSet presAssocID="{3C6695AA-EED4-485F-97F9-9807D67DE3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74C17F-C4FA-4DC2-99C2-6DBDF862351F}" type="pres">
      <dgm:prSet presAssocID="{3C6695AA-EED4-485F-97F9-9807D67DE3A6}" presName="bkgdShp" presStyleLbl="alignAccFollowNode1" presStyleIdx="0" presStyleCnt="1" custLinFactNeighborY="3115"/>
      <dgm:spPr/>
    </dgm:pt>
    <dgm:pt modelId="{9F3DC6BC-467D-4C86-BD9A-5063B98FE814}" type="pres">
      <dgm:prSet presAssocID="{3C6695AA-EED4-485F-97F9-9807D67DE3A6}" presName="linComp" presStyleCnt="0"/>
      <dgm:spPr/>
    </dgm:pt>
    <dgm:pt modelId="{6E1B739B-67B6-4D97-9F66-10C6DBB140BE}" type="pres">
      <dgm:prSet presAssocID="{5B4370BB-C394-4CA2-B7FB-6101A4F1FA6F}" presName="compNode" presStyleCnt="0"/>
      <dgm:spPr/>
    </dgm:pt>
    <dgm:pt modelId="{1F3CCAD2-4361-4A92-8717-F7E4D549D2AA}" type="pres">
      <dgm:prSet presAssocID="{5B4370BB-C394-4CA2-B7FB-6101A4F1FA6F}" presName="node" presStyleLbl="node1" presStyleIdx="0" presStyleCnt="5" custLinFactNeighborX="-20" custLinFactNeighborY="-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64E3-1104-46CD-B3BA-FA0FB80DC422}" type="pres">
      <dgm:prSet presAssocID="{5B4370BB-C394-4CA2-B7FB-6101A4F1FA6F}" presName="invisiNode" presStyleLbl="node1" presStyleIdx="0" presStyleCnt="5"/>
      <dgm:spPr/>
    </dgm:pt>
    <dgm:pt modelId="{7EFCF33B-496E-4045-B988-8D06D4FC8748}" type="pres">
      <dgm:prSet presAssocID="{5B4370BB-C394-4CA2-B7FB-6101A4F1FA6F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98E9F3-1976-4749-8661-6B3EE0FC0EFF}" type="pres">
      <dgm:prSet presAssocID="{C02644A9-3EB6-481D-8285-EEBBC05A33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B1211F-8B93-42EA-9097-91A334CACC22}" type="pres">
      <dgm:prSet presAssocID="{42E68CE8-6ACF-4A43-A38B-B085A8EB0581}" presName="compNode" presStyleCnt="0"/>
      <dgm:spPr/>
    </dgm:pt>
    <dgm:pt modelId="{50F04AE7-74F6-4FFC-856D-5DAEFFE547F8}" type="pres">
      <dgm:prSet presAssocID="{42E68CE8-6ACF-4A43-A38B-B085A8EB0581}" presName="node" presStyleLbl="node1" presStyleIdx="1" presStyleCnt="5" custLinFactX="8413" custLinFactNeighborX="100000" custLinFactNeighborY="-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7F18B-C9C0-4289-A0F8-3AB4DCE75A47}" type="pres">
      <dgm:prSet presAssocID="{42E68CE8-6ACF-4A43-A38B-B085A8EB0581}" presName="invisiNode" presStyleLbl="node1" presStyleIdx="1" presStyleCnt="5"/>
      <dgm:spPr/>
    </dgm:pt>
    <dgm:pt modelId="{08B823A0-9F00-43F7-B27B-B4E15118D85A}" type="pres">
      <dgm:prSet presAssocID="{42E68CE8-6ACF-4A43-A38B-B085A8EB0581}" presName="imagNode" presStyleLbl="fgImgPlace1" presStyleIdx="1" presStyleCnt="5" custLinFactX="8413" custLinFactNeighborX="100000" custLinFactNeighborY="-26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695C72-D434-4F76-A696-552759A56F61}" type="pres">
      <dgm:prSet presAssocID="{8C4FBD50-5117-4F58-97EB-FE81F7DC74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91391D-49D9-4732-BCA1-7FDCA02A8F7B}" type="pres">
      <dgm:prSet presAssocID="{35277AC4-E6E3-467C-BAFC-3AA70EADE241}" presName="compNode" presStyleCnt="0"/>
      <dgm:spPr/>
    </dgm:pt>
    <dgm:pt modelId="{97F51771-B84E-4C74-9788-5DA9645715AD}" type="pres">
      <dgm:prSet presAssocID="{35277AC4-E6E3-467C-BAFC-3AA70EADE241}" presName="node" presStyleLbl="node1" presStyleIdx="2" presStyleCnt="5" custLinFactX="10784" custLinFactNeighborX="100000" custLinFactNeighborY="-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1A973-4629-4A86-B5BD-29FDC8CE32E9}" type="pres">
      <dgm:prSet presAssocID="{35277AC4-E6E3-467C-BAFC-3AA70EADE241}" presName="invisiNode" presStyleLbl="node1" presStyleIdx="2" presStyleCnt="5"/>
      <dgm:spPr/>
    </dgm:pt>
    <dgm:pt modelId="{3DF9DA2B-4718-4561-896B-F4A5882901A3}" type="pres">
      <dgm:prSet presAssocID="{35277AC4-E6E3-467C-BAFC-3AA70EADE241}" presName="imagNode" presStyleLbl="fgImgPlace1" presStyleIdx="2" presStyleCnt="5" custLinFactX="7302" custLinFactNeighborX="100000" custLinFactNeighborY="-2633"/>
      <dgm:spPr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7547EE-E5E5-4006-B03B-63A236769B0A}" type="pres">
      <dgm:prSet presAssocID="{9E2D9331-018B-4A99-B003-123A17477C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18FE637-3644-4466-AC16-82AE4EFDFB5D}" type="pres">
      <dgm:prSet presAssocID="{A1043E9A-A906-46D7-A69F-BC728FC2F1DB}" presName="compNode" presStyleCnt="0"/>
      <dgm:spPr/>
    </dgm:pt>
    <dgm:pt modelId="{3EFFB4D1-A13E-497A-BAAE-800FBB23F911}" type="pres">
      <dgm:prSet presAssocID="{A1043E9A-A906-46D7-A69F-BC728FC2F1DB}" presName="node" presStyleLbl="node1" presStyleIdx="3" presStyleCnt="5" custLinFactX="-100000" custLinFactNeighborX="-122073" custLinFactNeighborY="-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94D78-3C26-4C75-BB63-171B61B7D854}" type="pres">
      <dgm:prSet presAssocID="{A1043E9A-A906-46D7-A69F-BC728FC2F1DB}" presName="invisiNode" presStyleLbl="node1" presStyleIdx="3" presStyleCnt="5"/>
      <dgm:spPr/>
    </dgm:pt>
    <dgm:pt modelId="{E89FE066-65B9-489D-A905-08F81657C7E3}" type="pres">
      <dgm:prSet presAssocID="{A1043E9A-A906-46D7-A69F-BC728FC2F1DB}" presName="imagNode" presStyleLbl="fgImgPlace1" presStyleIdx="3" presStyleCnt="5" custLinFactX="-100000" custLinFactNeighborX="-122073" custLinFactNeighborY="-263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E428E8-15F0-479F-91B4-2192B1A3ADC4}" type="pres">
      <dgm:prSet presAssocID="{F7B54EF9-1894-440C-9766-996AC99EF4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99EF1F-DA01-4592-94BE-AAFA2B3A5A84}" type="pres">
      <dgm:prSet presAssocID="{D5FC469F-A0F2-437A-89D1-0C0537923FB2}" presName="compNode" presStyleCnt="0"/>
      <dgm:spPr/>
    </dgm:pt>
    <dgm:pt modelId="{FF9986D3-2B46-45DC-A126-0AC2EA33B861}" type="pres">
      <dgm:prSet presAssocID="{D5FC469F-A0F2-437A-89D1-0C0537923FB2}" presName="node" presStyleLbl="node1" presStyleIdx="4" presStyleCnt="5" custLinFactNeighborX="8305" custLinFactNeighborY="-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1D240-B04B-4F0A-8C1B-8D514EF917FF}" type="pres">
      <dgm:prSet presAssocID="{D5FC469F-A0F2-437A-89D1-0C0537923FB2}" presName="invisiNode" presStyleLbl="node1" presStyleIdx="4" presStyleCnt="5"/>
      <dgm:spPr/>
    </dgm:pt>
    <dgm:pt modelId="{F30E339D-2DCC-4A12-A1EA-690A920AC44B}" type="pres">
      <dgm:prSet presAssocID="{D5FC469F-A0F2-437A-89D1-0C0537923FB2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</dgm:ptLst>
  <dgm:cxnLst>
    <dgm:cxn modelId="{FCC3EF7B-D4CC-4CBB-9E64-958DCC6CDA0C}" type="presOf" srcId="{35277AC4-E6E3-467C-BAFC-3AA70EADE241}" destId="{97F51771-B84E-4C74-9788-5DA9645715AD}" srcOrd="0" destOrd="0" presId="urn:microsoft.com/office/officeart/2005/8/layout/pList2"/>
    <dgm:cxn modelId="{5F20F9B9-65A1-48AB-9E89-6A726CB1471B}" type="presOf" srcId="{9E2D9331-018B-4A99-B003-123A17477C46}" destId="{997547EE-E5E5-4006-B03B-63A236769B0A}" srcOrd="0" destOrd="0" presId="urn:microsoft.com/office/officeart/2005/8/layout/pList2"/>
    <dgm:cxn modelId="{DD3C8F36-69C7-41B8-BFC2-CA22414CB5C3}" type="presOf" srcId="{C02644A9-3EB6-481D-8285-EEBBC05A335D}" destId="{B798E9F3-1976-4749-8661-6B3EE0FC0EFF}" srcOrd="0" destOrd="0" presId="urn:microsoft.com/office/officeart/2005/8/layout/pList2"/>
    <dgm:cxn modelId="{51DC7E47-4A09-41C6-BA28-3D3EDC2EFB58}" srcId="{3C6695AA-EED4-485F-97F9-9807D67DE3A6}" destId="{42E68CE8-6ACF-4A43-A38B-B085A8EB0581}" srcOrd="1" destOrd="0" parTransId="{E36BD10B-F9CE-4224-A520-E50FC244C996}" sibTransId="{8C4FBD50-5117-4F58-97EB-FE81F7DC7487}"/>
    <dgm:cxn modelId="{0052DAA0-CDE1-4652-A4F6-8D7829CCB470}" type="presOf" srcId="{A1043E9A-A906-46D7-A69F-BC728FC2F1DB}" destId="{3EFFB4D1-A13E-497A-BAAE-800FBB23F911}" srcOrd="0" destOrd="0" presId="urn:microsoft.com/office/officeart/2005/8/layout/pList2"/>
    <dgm:cxn modelId="{73681C90-A94B-4F50-A773-F52A8C49122D}" srcId="{3C6695AA-EED4-485F-97F9-9807D67DE3A6}" destId="{A1043E9A-A906-46D7-A69F-BC728FC2F1DB}" srcOrd="3" destOrd="0" parTransId="{1C687773-2ADC-4278-A8A6-D00297C16FF7}" sibTransId="{F7B54EF9-1894-440C-9766-996AC99EF409}"/>
    <dgm:cxn modelId="{70E34767-E7BA-4EB3-A7F0-B6DC8467EA37}" type="presOf" srcId="{5B4370BB-C394-4CA2-B7FB-6101A4F1FA6F}" destId="{1F3CCAD2-4361-4A92-8717-F7E4D549D2AA}" srcOrd="0" destOrd="0" presId="urn:microsoft.com/office/officeart/2005/8/layout/pList2"/>
    <dgm:cxn modelId="{0644754B-CC41-4903-99F3-3C457E06F689}" srcId="{3C6695AA-EED4-485F-97F9-9807D67DE3A6}" destId="{5B4370BB-C394-4CA2-B7FB-6101A4F1FA6F}" srcOrd="0" destOrd="0" parTransId="{E1A8E121-3A6B-4CDA-A683-1CE5C1DEECF8}" sibTransId="{C02644A9-3EB6-481D-8285-EEBBC05A335D}"/>
    <dgm:cxn modelId="{51EAC079-DC55-4771-BA3B-297C7A417A79}" type="presOf" srcId="{42E68CE8-6ACF-4A43-A38B-B085A8EB0581}" destId="{50F04AE7-74F6-4FFC-856D-5DAEFFE547F8}" srcOrd="0" destOrd="0" presId="urn:microsoft.com/office/officeart/2005/8/layout/pList2"/>
    <dgm:cxn modelId="{17BDE886-3B64-48FD-A63D-35AB587D0435}" type="presOf" srcId="{D5FC469F-A0F2-437A-89D1-0C0537923FB2}" destId="{FF9986D3-2B46-45DC-A126-0AC2EA33B861}" srcOrd="0" destOrd="0" presId="urn:microsoft.com/office/officeart/2005/8/layout/pList2"/>
    <dgm:cxn modelId="{0B99F4D4-CB38-47E0-B187-A0CB0B1FFEC9}" type="presOf" srcId="{8C4FBD50-5117-4F58-97EB-FE81F7DC7487}" destId="{74695C72-D434-4F76-A696-552759A56F61}" srcOrd="0" destOrd="0" presId="urn:microsoft.com/office/officeart/2005/8/layout/pList2"/>
    <dgm:cxn modelId="{88291189-2E8E-40FB-B569-432C638C9ED8}" srcId="{3C6695AA-EED4-485F-97F9-9807D67DE3A6}" destId="{35277AC4-E6E3-467C-BAFC-3AA70EADE241}" srcOrd="2" destOrd="0" parTransId="{08D942F6-5EC3-44D3-8A83-39078F3B0AF2}" sibTransId="{9E2D9331-018B-4A99-B003-123A17477C46}"/>
    <dgm:cxn modelId="{5B5B3C09-4A7B-41CC-B860-04CE832DEE7B}" srcId="{3C6695AA-EED4-485F-97F9-9807D67DE3A6}" destId="{D5FC469F-A0F2-437A-89D1-0C0537923FB2}" srcOrd="4" destOrd="0" parTransId="{8CABA6DC-1E82-4A0F-BF49-CBFE0BAED5BF}" sibTransId="{4AE4BDA0-26E6-4CAB-BBE5-21FC10B1159E}"/>
    <dgm:cxn modelId="{2429656D-D5A4-40BA-B803-69514550263A}" type="presOf" srcId="{3C6695AA-EED4-485F-97F9-9807D67DE3A6}" destId="{F1F81008-E434-4B70-A210-F98B8D5AE8BE}" srcOrd="0" destOrd="0" presId="urn:microsoft.com/office/officeart/2005/8/layout/pList2"/>
    <dgm:cxn modelId="{2C409E99-5184-41DF-9789-DBEE5290BEFC}" type="presOf" srcId="{F7B54EF9-1894-440C-9766-996AC99EF409}" destId="{ABE428E8-15F0-479F-91B4-2192B1A3ADC4}" srcOrd="0" destOrd="0" presId="urn:microsoft.com/office/officeart/2005/8/layout/pList2"/>
    <dgm:cxn modelId="{A1720923-3082-461D-A531-23539C69A957}" type="presParOf" srcId="{F1F81008-E434-4B70-A210-F98B8D5AE8BE}" destId="{C074C17F-C4FA-4DC2-99C2-6DBDF862351F}" srcOrd="0" destOrd="0" presId="urn:microsoft.com/office/officeart/2005/8/layout/pList2"/>
    <dgm:cxn modelId="{9C3453AE-4469-440B-84D3-1990DC3FDC18}" type="presParOf" srcId="{F1F81008-E434-4B70-A210-F98B8D5AE8BE}" destId="{9F3DC6BC-467D-4C86-BD9A-5063B98FE814}" srcOrd="1" destOrd="0" presId="urn:microsoft.com/office/officeart/2005/8/layout/pList2"/>
    <dgm:cxn modelId="{4044320F-23DB-4022-9CE4-C21522B44F22}" type="presParOf" srcId="{9F3DC6BC-467D-4C86-BD9A-5063B98FE814}" destId="{6E1B739B-67B6-4D97-9F66-10C6DBB140BE}" srcOrd="0" destOrd="0" presId="urn:microsoft.com/office/officeart/2005/8/layout/pList2"/>
    <dgm:cxn modelId="{EC917601-080A-4711-BBA5-72ABA28411F4}" type="presParOf" srcId="{6E1B739B-67B6-4D97-9F66-10C6DBB140BE}" destId="{1F3CCAD2-4361-4A92-8717-F7E4D549D2AA}" srcOrd="0" destOrd="0" presId="urn:microsoft.com/office/officeart/2005/8/layout/pList2"/>
    <dgm:cxn modelId="{8302A809-EE57-4DCD-AD6C-998CCC096F07}" type="presParOf" srcId="{6E1B739B-67B6-4D97-9F66-10C6DBB140BE}" destId="{65BC64E3-1104-46CD-B3BA-FA0FB80DC422}" srcOrd="1" destOrd="0" presId="urn:microsoft.com/office/officeart/2005/8/layout/pList2"/>
    <dgm:cxn modelId="{0D34FA03-9F84-4CF6-A6FB-3F2240844843}" type="presParOf" srcId="{6E1B739B-67B6-4D97-9F66-10C6DBB140BE}" destId="{7EFCF33B-496E-4045-B988-8D06D4FC8748}" srcOrd="2" destOrd="0" presId="urn:microsoft.com/office/officeart/2005/8/layout/pList2"/>
    <dgm:cxn modelId="{BD118404-404B-47C5-82BA-EAB17FC4C5BA}" type="presParOf" srcId="{9F3DC6BC-467D-4C86-BD9A-5063B98FE814}" destId="{B798E9F3-1976-4749-8661-6B3EE0FC0EFF}" srcOrd="1" destOrd="0" presId="urn:microsoft.com/office/officeart/2005/8/layout/pList2"/>
    <dgm:cxn modelId="{F2929D1E-610F-4AF5-AAE3-C19D5DFA2924}" type="presParOf" srcId="{9F3DC6BC-467D-4C86-BD9A-5063B98FE814}" destId="{23B1211F-8B93-42EA-9097-91A334CACC22}" srcOrd="2" destOrd="0" presId="urn:microsoft.com/office/officeart/2005/8/layout/pList2"/>
    <dgm:cxn modelId="{86FD72B9-B60B-4288-A016-3CCB1453EEB6}" type="presParOf" srcId="{23B1211F-8B93-42EA-9097-91A334CACC22}" destId="{50F04AE7-74F6-4FFC-856D-5DAEFFE547F8}" srcOrd="0" destOrd="0" presId="urn:microsoft.com/office/officeart/2005/8/layout/pList2"/>
    <dgm:cxn modelId="{CE8ED112-5BB7-4EDC-BE6B-F68710338BE5}" type="presParOf" srcId="{23B1211F-8B93-42EA-9097-91A334CACC22}" destId="{7507F18B-C9C0-4289-A0F8-3AB4DCE75A47}" srcOrd="1" destOrd="0" presId="urn:microsoft.com/office/officeart/2005/8/layout/pList2"/>
    <dgm:cxn modelId="{3E3563E9-2A4F-4FF2-99A3-6ECF72BF3FA5}" type="presParOf" srcId="{23B1211F-8B93-42EA-9097-91A334CACC22}" destId="{08B823A0-9F00-43F7-B27B-B4E15118D85A}" srcOrd="2" destOrd="0" presId="urn:microsoft.com/office/officeart/2005/8/layout/pList2"/>
    <dgm:cxn modelId="{9DCCD2CA-4661-486F-B103-4FC2496E40F7}" type="presParOf" srcId="{9F3DC6BC-467D-4C86-BD9A-5063B98FE814}" destId="{74695C72-D434-4F76-A696-552759A56F61}" srcOrd="3" destOrd="0" presId="urn:microsoft.com/office/officeart/2005/8/layout/pList2"/>
    <dgm:cxn modelId="{E288E8DC-548C-46BA-962E-AB3794D160E4}" type="presParOf" srcId="{9F3DC6BC-467D-4C86-BD9A-5063B98FE814}" destId="{5891391D-49D9-4732-BCA1-7FDCA02A8F7B}" srcOrd="4" destOrd="0" presId="urn:microsoft.com/office/officeart/2005/8/layout/pList2"/>
    <dgm:cxn modelId="{30860049-DDBF-4CC7-84D9-7AFA0A8E33FF}" type="presParOf" srcId="{5891391D-49D9-4732-BCA1-7FDCA02A8F7B}" destId="{97F51771-B84E-4C74-9788-5DA9645715AD}" srcOrd="0" destOrd="0" presId="urn:microsoft.com/office/officeart/2005/8/layout/pList2"/>
    <dgm:cxn modelId="{475E843B-A23F-4A85-9652-F17C2C76E0F0}" type="presParOf" srcId="{5891391D-49D9-4732-BCA1-7FDCA02A8F7B}" destId="{7C01A973-4629-4A86-B5BD-29FDC8CE32E9}" srcOrd="1" destOrd="0" presId="urn:microsoft.com/office/officeart/2005/8/layout/pList2"/>
    <dgm:cxn modelId="{C501FF3E-D868-4DA4-A28E-23B06EB3068F}" type="presParOf" srcId="{5891391D-49D9-4732-BCA1-7FDCA02A8F7B}" destId="{3DF9DA2B-4718-4561-896B-F4A5882901A3}" srcOrd="2" destOrd="0" presId="urn:microsoft.com/office/officeart/2005/8/layout/pList2"/>
    <dgm:cxn modelId="{DF3AF51E-E17C-4953-80C3-F0966D4BBE55}" type="presParOf" srcId="{9F3DC6BC-467D-4C86-BD9A-5063B98FE814}" destId="{997547EE-E5E5-4006-B03B-63A236769B0A}" srcOrd="5" destOrd="0" presId="urn:microsoft.com/office/officeart/2005/8/layout/pList2"/>
    <dgm:cxn modelId="{06CDCC35-0B01-4458-BA5F-4953B821BF90}" type="presParOf" srcId="{9F3DC6BC-467D-4C86-BD9A-5063B98FE814}" destId="{518FE637-3644-4466-AC16-82AE4EFDFB5D}" srcOrd="6" destOrd="0" presId="urn:microsoft.com/office/officeart/2005/8/layout/pList2"/>
    <dgm:cxn modelId="{33DFE1C5-AC0A-44F4-A233-EB9D90DC87D2}" type="presParOf" srcId="{518FE637-3644-4466-AC16-82AE4EFDFB5D}" destId="{3EFFB4D1-A13E-497A-BAAE-800FBB23F911}" srcOrd="0" destOrd="0" presId="urn:microsoft.com/office/officeart/2005/8/layout/pList2"/>
    <dgm:cxn modelId="{A219BBF2-8646-449C-9E1B-578636145DFB}" type="presParOf" srcId="{518FE637-3644-4466-AC16-82AE4EFDFB5D}" destId="{9DC94D78-3C26-4C75-BB63-171B61B7D854}" srcOrd="1" destOrd="0" presId="urn:microsoft.com/office/officeart/2005/8/layout/pList2"/>
    <dgm:cxn modelId="{D6504878-47EB-4783-B595-6A56F749FDAE}" type="presParOf" srcId="{518FE637-3644-4466-AC16-82AE4EFDFB5D}" destId="{E89FE066-65B9-489D-A905-08F81657C7E3}" srcOrd="2" destOrd="0" presId="urn:microsoft.com/office/officeart/2005/8/layout/pList2"/>
    <dgm:cxn modelId="{6A694682-187A-4780-9EB1-29214AE9919B}" type="presParOf" srcId="{9F3DC6BC-467D-4C86-BD9A-5063B98FE814}" destId="{ABE428E8-15F0-479F-91B4-2192B1A3ADC4}" srcOrd="7" destOrd="0" presId="urn:microsoft.com/office/officeart/2005/8/layout/pList2"/>
    <dgm:cxn modelId="{55CDEE85-4EBE-4290-8AC3-74B321E5E46E}" type="presParOf" srcId="{9F3DC6BC-467D-4C86-BD9A-5063B98FE814}" destId="{2599EF1F-DA01-4592-94BE-AAFA2B3A5A84}" srcOrd="8" destOrd="0" presId="urn:microsoft.com/office/officeart/2005/8/layout/pList2"/>
    <dgm:cxn modelId="{308FCF33-8121-4F27-8D44-1BABAC884131}" type="presParOf" srcId="{2599EF1F-DA01-4592-94BE-AAFA2B3A5A84}" destId="{FF9986D3-2B46-45DC-A126-0AC2EA33B861}" srcOrd="0" destOrd="0" presId="urn:microsoft.com/office/officeart/2005/8/layout/pList2"/>
    <dgm:cxn modelId="{EC3A8F46-B2B1-4C92-8989-FF9EFD0FF967}" type="presParOf" srcId="{2599EF1F-DA01-4592-94BE-AAFA2B3A5A84}" destId="{99B1D240-B04B-4F0A-8C1B-8D514EF917FF}" srcOrd="1" destOrd="0" presId="urn:microsoft.com/office/officeart/2005/8/layout/pList2"/>
    <dgm:cxn modelId="{C4239CAC-DAA1-4365-9344-5DDB545FC9A8}" type="presParOf" srcId="{2599EF1F-DA01-4592-94BE-AAFA2B3A5A84}" destId="{F30E339D-2DCC-4A12-A1EA-690A920AC44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79C4C-AC1F-4367-9317-018741CADA64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71B0DC6-CC2C-47A9-894D-AB2F4CCFF819}">
      <dgm:prSet phldrT="[Текст]" custT="1"/>
      <dgm:spPr>
        <a:solidFill>
          <a:srgbClr val="FFC9C4"/>
        </a:solidFill>
      </dgm:spPr>
      <dgm:t>
        <a:bodyPr/>
        <a:lstStyle/>
        <a:p>
          <a:r>
            <a:rPr lang="ru-RU" sz="1800" dirty="0" smtClean="0"/>
            <a:t>Субъект МСП при обращении за услугой указывает заказчиков и интересующие в отношении них параметры о:</a:t>
          </a:r>
          <a:endParaRPr lang="ru-RU" sz="1800" dirty="0"/>
        </a:p>
      </dgm:t>
    </dgm:pt>
    <dgm:pt modelId="{FB180C10-5DA1-4836-9DC1-9A09FE66323B}" type="parTrans" cxnId="{769D2EC0-F36F-42AB-94C0-B12E1C04A032}">
      <dgm:prSet/>
      <dgm:spPr/>
      <dgm:t>
        <a:bodyPr/>
        <a:lstStyle/>
        <a:p>
          <a:endParaRPr lang="ru-RU"/>
        </a:p>
      </dgm:t>
    </dgm:pt>
    <dgm:pt modelId="{E4D960FA-2C5F-460C-B8DD-25F436F1E8FB}" type="sibTrans" cxnId="{769D2EC0-F36F-42AB-94C0-B12E1C04A032}">
      <dgm:prSet/>
      <dgm:spPr/>
      <dgm:t>
        <a:bodyPr/>
        <a:lstStyle/>
        <a:p>
          <a:endParaRPr lang="ru-RU"/>
        </a:p>
      </dgm:t>
    </dgm:pt>
    <dgm:pt modelId="{EF2E1285-5658-4AF7-BD39-96B781781F78}">
      <dgm:prSet phldrT="[Текст]"/>
      <dgm:spPr/>
      <dgm:t>
        <a:bodyPr/>
        <a:lstStyle/>
        <a:p>
          <a:r>
            <a:rPr lang="ru-RU" dirty="0" smtClean="0"/>
            <a:t>Процедурах закупки с указанием особенностей участия субъектов МСП в закупках заказчика</a:t>
          </a:r>
          <a:endParaRPr lang="ru-RU" dirty="0"/>
        </a:p>
      </dgm:t>
    </dgm:pt>
    <dgm:pt modelId="{4352753A-CE2A-4F9B-AE8D-30CEC84E1983}" type="parTrans" cxnId="{5291D320-37DF-4086-AA0F-10198344D6C0}">
      <dgm:prSet/>
      <dgm:spPr/>
      <dgm:t>
        <a:bodyPr/>
        <a:lstStyle/>
        <a:p>
          <a:endParaRPr lang="ru-RU"/>
        </a:p>
      </dgm:t>
    </dgm:pt>
    <dgm:pt modelId="{15318E56-D9C7-449C-97E7-BCF0B59A6A01}" type="sibTrans" cxnId="{5291D320-37DF-4086-AA0F-10198344D6C0}">
      <dgm:prSet/>
      <dgm:spPr/>
      <dgm:t>
        <a:bodyPr/>
        <a:lstStyle/>
        <a:p>
          <a:endParaRPr lang="ru-RU"/>
        </a:p>
      </dgm:t>
    </dgm:pt>
    <dgm:pt modelId="{E2943FDF-BB44-4B8F-9917-6DABEF1454DC}">
      <dgm:prSet phldrT="[Текст]"/>
      <dgm:spPr/>
      <dgm:t>
        <a:bodyPr/>
        <a:lstStyle/>
        <a:p>
          <a:r>
            <a:rPr lang="ru-RU" dirty="0" smtClean="0"/>
            <a:t>Утвержденной заказчиком программы партнерства</a:t>
          </a:r>
          <a:endParaRPr lang="ru-RU" dirty="0"/>
        </a:p>
      </dgm:t>
    </dgm:pt>
    <dgm:pt modelId="{40C2F935-CC62-4DA4-8DD4-D31BAA0BE02C}" type="parTrans" cxnId="{B3F892B1-1CA4-4829-A48C-5393FE6AFDAE}">
      <dgm:prSet/>
      <dgm:spPr/>
      <dgm:t>
        <a:bodyPr/>
        <a:lstStyle/>
        <a:p>
          <a:endParaRPr lang="ru-RU"/>
        </a:p>
      </dgm:t>
    </dgm:pt>
    <dgm:pt modelId="{B2EA3451-1FE4-4907-A01E-367404C460CC}" type="sibTrans" cxnId="{B3F892B1-1CA4-4829-A48C-5393FE6AFDAE}">
      <dgm:prSet/>
      <dgm:spPr/>
      <dgm:t>
        <a:bodyPr/>
        <a:lstStyle/>
        <a:p>
          <a:endParaRPr lang="ru-RU"/>
        </a:p>
      </dgm:t>
    </dgm:pt>
    <dgm:pt modelId="{99E8EA39-9557-498A-ABEA-60428BB28390}">
      <dgm:prSet phldrT="[Текст]"/>
      <dgm:spPr/>
      <dgm:t>
        <a:bodyPr/>
        <a:lstStyle/>
        <a:p>
          <a:r>
            <a:rPr lang="ru-RU" dirty="0" smtClean="0"/>
            <a:t>Реестре субъектов МСП, присоединившихся к программе партнерства и требованиях для присоединения к такой программе</a:t>
          </a:r>
          <a:endParaRPr lang="ru-RU" dirty="0"/>
        </a:p>
      </dgm:t>
    </dgm:pt>
    <dgm:pt modelId="{0D72EA44-FB21-40F8-9E3E-139BD74BF754}" type="parTrans" cxnId="{A883B3BA-4A41-4176-9C97-996BD52C43D9}">
      <dgm:prSet/>
      <dgm:spPr/>
      <dgm:t>
        <a:bodyPr/>
        <a:lstStyle/>
        <a:p>
          <a:endParaRPr lang="ru-RU"/>
        </a:p>
      </dgm:t>
    </dgm:pt>
    <dgm:pt modelId="{0EEC3D06-805C-4DB4-B0FE-D7C717AB8751}" type="sibTrans" cxnId="{A883B3BA-4A41-4176-9C97-996BD52C43D9}">
      <dgm:prSet/>
      <dgm:spPr/>
      <dgm:t>
        <a:bodyPr/>
        <a:lstStyle/>
        <a:p>
          <a:endParaRPr lang="ru-RU"/>
        </a:p>
      </dgm:t>
    </dgm:pt>
    <dgm:pt modelId="{1DD41362-AD07-49DD-94BB-946266C7A97D}">
      <dgm:prSet phldrT="[Текст]"/>
      <dgm:spPr/>
      <dgm:t>
        <a:bodyPr/>
        <a:lstStyle/>
        <a:p>
          <a:r>
            <a:rPr lang="ru-RU" dirty="0" smtClean="0"/>
            <a:t>Созданном заказчиком совещательном органе</a:t>
          </a:r>
          <a:endParaRPr lang="ru-RU" dirty="0"/>
        </a:p>
      </dgm:t>
    </dgm:pt>
    <dgm:pt modelId="{4678C658-7B45-4E5C-ACBD-B42AFBEB8B3D}" type="parTrans" cxnId="{39BAAA8D-F7B1-4373-9724-F17DB7BFC2E8}">
      <dgm:prSet/>
      <dgm:spPr/>
      <dgm:t>
        <a:bodyPr/>
        <a:lstStyle/>
        <a:p>
          <a:endParaRPr lang="ru-RU"/>
        </a:p>
      </dgm:t>
    </dgm:pt>
    <dgm:pt modelId="{5235C8E5-526F-4135-9028-B89E34E8F5DC}" type="sibTrans" cxnId="{39BAAA8D-F7B1-4373-9724-F17DB7BFC2E8}">
      <dgm:prSet/>
      <dgm:spPr/>
      <dgm:t>
        <a:bodyPr/>
        <a:lstStyle/>
        <a:p>
          <a:endParaRPr lang="ru-RU"/>
        </a:p>
      </dgm:t>
    </dgm:pt>
    <dgm:pt modelId="{3A298B34-8E0F-44D7-9244-D11B58FBACF7}">
      <dgm:prSet phldrT="[Текст]"/>
      <dgm:spPr/>
      <dgm:t>
        <a:bodyPr/>
        <a:lstStyle/>
        <a:p>
          <a:r>
            <a:rPr lang="ru-RU" dirty="0" smtClean="0"/>
            <a:t>Проведении заказчиком мероприятий по обучению субъектов МСП в части участия в закупках</a:t>
          </a:r>
          <a:endParaRPr lang="ru-RU" dirty="0"/>
        </a:p>
      </dgm:t>
    </dgm:pt>
    <dgm:pt modelId="{A25F6E12-125A-47CE-83A9-CD0A91C4552A}" type="parTrans" cxnId="{F0512C4D-A600-4752-B87B-574F06D24EA0}">
      <dgm:prSet/>
      <dgm:spPr/>
      <dgm:t>
        <a:bodyPr/>
        <a:lstStyle/>
        <a:p>
          <a:endParaRPr lang="ru-RU"/>
        </a:p>
      </dgm:t>
    </dgm:pt>
    <dgm:pt modelId="{30D1A69C-3F70-4594-8E78-CAA78B35798E}" type="sibTrans" cxnId="{F0512C4D-A600-4752-B87B-574F06D24EA0}">
      <dgm:prSet/>
      <dgm:spPr/>
      <dgm:t>
        <a:bodyPr/>
        <a:lstStyle/>
        <a:p>
          <a:endParaRPr lang="ru-RU"/>
        </a:p>
      </dgm:t>
    </dgm:pt>
    <dgm:pt modelId="{BE54DF50-55A3-46E9-A2C6-75899391217C}">
      <dgm:prSet phldrT="[Текст]"/>
      <dgm:spPr/>
      <dgm:t>
        <a:bodyPr/>
        <a:lstStyle/>
        <a:p>
          <a:r>
            <a:rPr lang="ru-RU" dirty="0" smtClean="0"/>
            <a:t>Наличии утвержденного заказчиком перечня товаров, работ, услуг, закупаемых у субъектов МСП</a:t>
          </a:r>
          <a:endParaRPr lang="ru-RU" dirty="0"/>
        </a:p>
      </dgm:t>
    </dgm:pt>
    <dgm:pt modelId="{39F113D2-15DA-48C0-934B-BF1BD4275E04}" type="parTrans" cxnId="{7FDE1248-1C5C-494D-90FE-B405C96AC469}">
      <dgm:prSet/>
      <dgm:spPr/>
      <dgm:t>
        <a:bodyPr/>
        <a:lstStyle/>
        <a:p>
          <a:endParaRPr lang="ru-RU"/>
        </a:p>
      </dgm:t>
    </dgm:pt>
    <dgm:pt modelId="{A2F1C7E9-12B5-469F-8519-8873F95778F2}" type="sibTrans" cxnId="{7FDE1248-1C5C-494D-90FE-B405C96AC469}">
      <dgm:prSet/>
      <dgm:spPr/>
      <dgm:t>
        <a:bodyPr/>
        <a:lstStyle/>
        <a:p>
          <a:endParaRPr lang="ru-RU"/>
        </a:p>
      </dgm:t>
    </dgm:pt>
    <dgm:pt modelId="{9E11E582-20BF-4597-9815-355B83DDAE03}">
      <dgm:prSet phldrT="[Текст]"/>
      <dgm:spPr/>
      <dgm:t>
        <a:bodyPr/>
        <a:lstStyle/>
        <a:p>
          <a:r>
            <a:rPr lang="ru-RU" dirty="0" smtClean="0"/>
            <a:t>Наличие критериев отнесения продукции к инновационной или высокотехнологичной, утвержденных отраслевыми федеральными органами исполнительной власти</a:t>
          </a:r>
          <a:endParaRPr lang="ru-RU" dirty="0"/>
        </a:p>
      </dgm:t>
    </dgm:pt>
    <dgm:pt modelId="{9D6C3F7F-14C2-4295-896E-804F0DF8099D}" type="parTrans" cxnId="{C6EE5E7C-63C5-4368-927F-7FB61ACA921A}">
      <dgm:prSet/>
      <dgm:spPr/>
      <dgm:t>
        <a:bodyPr/>
        <a:lstStyle/>
        <a:p>
          <a:endParaRPr lang="ru-RU"/>
        </a:p>
      </dgm:t>
    </dgm:pt>
    <dgm:pt modelId="{7B8E145D-CAE1-4372-92C5-99DE381D039D}" type="sibTrans" cxnId="{C6EE5E7C-63C5-4368-927F-7FB61ACA921A}">
      <dgm:prSet/>
      <dgm:spPr/>
      <dgm:t>
        <a:bodyPr/>
        <a:lstStyle/>
        <a:p>
          <a:endParaRPr lang="ru-RU"/>
        </a:p>
      </dgm:t>
    </dgm:pt>
    <dgm:pt modelId="{558D48ED-6269-49DA-A4F3-6377FE9CD57F}">
      <dgm:prSet phldrT="[Текст]"/>
      <dgm:spPr/>
      <dgm:t>
        <a:bodyPr/>
        <a:lstStyle/>
        <a:p>
          <a:r>
            <a:rPr lang="ru-RU" dirty="0" smtClean="0"/>
            <a:t>Закупке товаров, работ, услуг в т.ч. закупке инновационной продукции, высокотехнологичной продукции, планируемых заказчиком на текущий календарный год</a:t>
          </a:r>
          <a:endParaRPr lang="ru-RU" dirty="0"/>
        </a:p>
      </dgm:t>
    </dgm:pt>
    <dgm:pt modelId="{245656E4-2DF1-40E7-B2A7-0E6CE1E49B0B}" type="parTrans" cxnId="{2D0BC8A0-16BC-4B4C-ACDE-E1A5CC7ECB4B}">
      <dgm:prSet/>
      <dgm:spPr/>
      <dgm:t>
        <a:bodyPr/>
        <a:lstStyle/>
        <a:p>
          <a:endParaRPr lang="ru-RU"/>
        </a:p>
      </dgm:t>
    </dgm:pt>
    <dgm:pt modelId="{73636E62-CE65-4EBF-A017-4E150B69F0CC}" type="sibTrans" cxnId="{2D0BC8A0-16BC-4B4C-ACDE-E1A5CC7ECB4B}">
      <dgm:prSet/>
      <dgm:spPr/>
      <dgm:t>
        <a:bodyPr/>
        <a:lstStyle/>
        <a:p>
          <a:endParaRPr lang="ru-RU"/>
        </a:p>
      </dgm:t>
    </dgm:pt>
    <dgm:pt modelId="{05257145-B445-42A7-A778-800CA9787618}" type="pres">
      <dgm:prSet presAssocID="{A2879C4C-AC1F-4367-9317-018741CADA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91003-8FE8-4789-8322-D339DA8B6B27}" type="pres">
      <dgm:prSet presAssocID="{A71B0DC6-CC2C-47A9-894D-AB2F4CCFF819}" presName="composite" presStyleCnt="0"/>
      <dgm:spPr/>
    </dgm:pt>
    <dgm:pt modelId="{23D11030-A8CD-42D7-BF84-F9E7E7667CF5}" type="pres">
      <dgm:prSet presAssocID="{A71B0DC6-CC2C-47A9-894D-AB2F4CCFF819}" presName="parTx" presStyleLbl="alignNode1" presStyleIdx="0" presStyleCnt="1" custScaleY="100000" custLinFactNeighborX="870" custLinFactNeighborY="-1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D4A57-9282-4DF9-8666-03E8BD0978A9}" type="pres">
      <dgm:prSet presAssocID="{A71B0DC6-CC2C-47A9-894D-AB2F4CCFF81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23F7BD-AA3B-417E-8DC2-1E87DBF58F1F}" type="presOf" srcId="{BE54DF50-55A3-46E9-A2C6-75899391217C}" destId="{D16D4A57-9282-4DF9-8666-03E8BD0978A9}" srcOrd="0" destOrd="5" presId="urn:microsoft.com/office/officeart/2005/8/layout/hList1"/>
    <dgm:cxn modelId="{975E13E1-68F7-45A7-9359-89A078D14FBB}" type="presOf" srcId="{3A298B34-8E0F-44D7-9244-D11B58FBACF7}" destId="{D16D4A57-9282-4DF9-8666-03E8BD0978A9}" srcOrd="0" destOrd="4" presId="urn:microsoft.com/office/officeart/2005/8/layout/hList1"/>
    <dgm:cxn modelId="{52661098-2431-4AAC-AA1B-6C9A0F091F12}" type="presOf" srcId="{E2943FDF-BB44-4B8F-9917-6DABEF1454DC}" destId="{D16D4A57-9282-4DF9-8666-03E8BD0978A9}" srcOrd="0" destOrd="1" presId="urn:microsoft.com/office/officeart/2005/8/layout/hList1"/>
    <dgm:cxn modelId="{39BAAA8D-F7B1-4373-9724-F17DB7BFC2E8}" srcId="{A71B0DC6-CC2C-47A9-894D-AB2F4CCFF819}" destId="{1DD41362-AD07-49DD-94BB-946266C7A97D}" srcOrd="3" destOrd="0" parTransId="{4678C658-7B45-4E5C-ACBD-B42AFBEB8B3D}" sibTransId="{5235C8E5-526F-4135-9028-B89E34E8F5DC}"/>
    <dgm:cxn modelId="{2D0BC8A0-16BC-4B4C-ACDE-E1A5CC7ECB4B}" srcId="{A71B0DC6-CC2C-47A9-894D-AB2F4CCFF819}" destId="{558D48ED-6269-49DA-A4F3-6377FE9CD57F}" srcOrd="7" destOrd="0" parTransId="{245656E4-2DF1-40E7-B2A7-0E6CE1E49B0B}" sibTransId="{73636E62-CE65-4EBF-A017-4E150B69F0CC}"/>
    <dgm:cxn modelId="{B3F892B1-1CA4-4829-A48C-5393FE6AFDAE}" srcId="{A71B0DC6-CC2C-47A9-894D-AB2F4CCFF819}" destId="{E2943FDF-BB44-4B8F-9917-6DABEF1454DC}" srcOrd="1" destOrd="0" parTransId="{40C2F935-CC62-4DA4-8DD4-D31BAA0BE02C}" sibTransId="{B2EA3451-1FE4-4907-A01E-367404C460CC}"/>
    <dgm:cxn modelId="{5291D320-37DF-4086-AA0F-10198344D6C0}" srcId="{A71B0DC6-CC2C-47A9-894D-AB2F4CCFF819}" destId="{EF2E1285-5658-4AF7-BD39-96B781781F78}" srcOrd="0" destOrd="0" parTransId="{4352753A-CE2A-4F9B-AE8D-30CEC84E1983}" sibTransId="{15318E56-D9C7-449C-97E7-BCF0B59A6A01}"/>
    <dgm:cxn modelId="{06686134-9BFF-486E-AF49-9964A536C31C}" type="presOf" srcId="{9E11E582-20BF-4597-9815-355B83DDAE03}" destId="{D16D4A57-9282-4DF9-8666-03E8BD0978A9}" srcOrd="0" destOrd="6" presId="urn:microsoft.com/office/officeart/2005/8/layout/hList1"/>
    <dgm:cxn modelId="{F21B246C-F014-4CE1-8663-7F12C6944DE4}" type="presOf" srcId="{99E8EA39-9557-498A-ABEA-60428BB28390}" destId="{D16D4A57-9282-4DF9-8666-03E8BD0978A9}" srcOrd="0" destOrd="2" presId="urn:microsoft.com/office/officeart/2005/8/layout/hList1"/>
    <dgm:cxn modelId="{51888762-7A87-4ED3-B60A-68E30B8F1CAA}" type="presOf" srcId="{A71B0DC6-CC2C-47A9-894D-AB2F4CCFF819}" destId="{23D11030-A8CD-42D7-BF84-F9E7E7667CF5}" srcOrd="0" destOrd="0" presId="urn:microsoft.com/office/officeart/2005/8/layout/hList1"/>
    <dgm:cxn modelId="{F27010AA-6039-4314-9E22-8441A4FDF1A9}" type="presOf" srcId="{EF2E1285-5658-4AF7-BD39-96B781781F78}" destId="{D16D4A57-9282-4DF9-8666-03E8BD0978A9}" srcOrd="0" destOrd="0" presId="urn:microsoft.com/office/officeart/2005/8/layout/hList1"/>
    <dgm:cxn modelId="{F0512C4D-A600-4752-B87B-574F06D24EA0}" srcId="{A71B0DC6-CC2C-47A9-894D-AB2F4CCFF819}" destId="{3A298B34-8E0F-44D7-9244-D11B58FBACF7}" srcOrd="4" destOrd="0" parTransId="{A25F6E12-125A-47CE-83A9-CD0A91C4552A}" sibTransId="{30D1A69C-3F70-4594-8E78-CAA78B35798E}"/>
    <dgm:cxn modelId="{1B8E8A7D-3DA2-4DED-9A3F-46EFA29B8A65}" type="presOf" srcId="{1DD41362-AD07-49DD-94BB-946266C7A97D}" destId="{D16D4A57-9282-4DF9-8666-03E8BD0978A9}" srcOrd="0" destOrd="3" presId="urn:microsoft.com/office/officeart/2005/8/layout/hList1"/>
    <dgm:cxn modelId="{2C81C2AB-F0A2-4467-A6BE-56C7CE0205E0}" type="presOf" srcId="{558D48ED-6269-49DA-A4F3-6377FE9CD57F}" destId="{D16D4A57-9282-4DF9-8666-03E8BD0978A9}" srcOrd="0" destOrd="7" presId="urn:microsoft.com/office/officeart/2005/8/layout/hList1"/>
    <dgm:cxn modelId="{C6EE5E7C-63C5-4368-927F-7FB61ACA921A}" srcId="{A71B0DC6-CC2C-47A9-894D-AB2F4CCFF819}" destId="{9E11E582-20BF-4597-9815-355B83DDAE03}" srcOrd="6" destOrd="0" parTransId="{9D6C3F7F-14C2-4295-896E-804F0DF8099D}" sibTransId="{7B8E145D-CAE1-4372-92C5-99DE381D039D}"/>
    <dgm:cxn modelId="{7FDE1248-1C5C-494D-90FE-B405C96AC469}" srcId="{A71B0DC6-CC2C-47A9-894D-AB2F4CCFF819}" destId="{BE54DF50-55A3-46E9-A2C6-75899391217C}" srcOrd="5" destOrd="0" parTransId="{39F113D2-15DA-48C0-934B-BF1BD4275E04}" sibTransId="{A2F1C7E9-12B5-469F-8519-8873F95778F2}"/>
    <dgm:cxn modelId="{D9C54026-4C8F-42C2-8023-5B4B5C357F57}" type="presOf" srcId="{A2879C4C-AC1F-4367-9317-018741CADA64}" destId="{05257145-B445-42A7-A778-800CA9787618}" srcOrd="0" destOrd="0" presId="urn:microsoft.com/office/officeart/2005/8/layout/hList1"/>
    <dgm:cxn modelId="{A883B3BA-4A41-4176-9C97-996BD52C43D9}" srcId="{A71B0DC6-CC2C-47A9-894D-AB2F4CCFF819}" destId="{99E8EA39-9557-498A-ABEA-60428BB28390}" srcOrd="2" destOrd="0" parTransId="{0D72EA44-FB21-40F8-9E3E-139BD74BF754}" sibTransId="{0EEC3D06-805C-4DB4-B0FE-D7C717AB8751}"/>
    <dgm:cxn modelId="{769D2EC0-F36F-42AB-94C0-B12E1C04A032}" srcId="{A2879C4C-AC1F-4367-9317-018741CADA64}" destId="{A71B0DC6-CC2C-47A9-894D-AB2F4CCFF819}" srcOrd="0" destOrd="0" parTransId="{FB180C10-5DA1-4836-9DC1-9A09FE66323B}" sibTransId="{E4D960FA-2C5F-460C-B8DD-25F436F1E8FB}"/>
    <dgm:cxn modelId="{406AC1C8-B63B-4CCD-97E7-1C3CBFE8F540}" type="presParOf" srcId="{05257145-B445-42A7-A778-800CA9787618}" destId="{FC091003-8FE8-4789-8322-D339DA8B6B27}" srcOrd="0" destOrd="0" presId="urn:microsoft.com/office/officeart/2005/8/layout/hList1"/>
    <dgm:cxn modelId="{F6D81C67-3C0E-4201-A622-ADC0647DF507}" type="presParOf" srcId="{FC091003-8FE8-4789-8322-D339DA8B6B27}" destId="{23D11030-A8CD-42D7-BF84-F9E7E7667CF5}" srcOrd="0" destOrd="0" presId="urn:microsoft.com/office/officeart/2005/8/layout/hList1"/>
    <dgm:cxn modelId="{920785FC-2828-47DC-92CA-D41273CDF33E}" type="presParOf" srcId="{FC091003-8FE8-4789-8322-D339DA8B6B27}" destId="{D16D4A57-9282-4DF9-8666-03E8BD0978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4C17F-C4FA-4DC2-99C2-6DBDF862351F}">
      <dsp:nvSpPr>
        <dsp:cNvPr id="0" name=""/>
        <dsp:cNvSpPr/>
      </dsp:nvSpPr>
      <dsp:spPr>
        <a:xfrm>
          <a:off x="0" y="66313"/>
          <a:ext cx="11887677" cy="2128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CF33B-496E-4045-B988-8D06D4FC8748}">
      <dsp:nvSpPr>
        <dsp:cNvPr id="0" name=""/>
        <dsp:cNvSpPr/>
      </dsp:nvSpPr>
      <dsp:spPr>
        <a:xfrm>
          <a:off x="360449" y="283845"/>
          <a:ext cx="2067921" cy="15611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CCAD2-4361-4A92-8717-F7E4D549D2AA}">
      <dsp:nvSpPr>
        <dsp:cNvPr id="0" name=""/>
        <dsp:cNvSpPr/>
      </dsp:nvSpPr>
      <dsp:spPr>
        <a:xfrm rot="10800000">
          <a:off x="360036" y="2114944"/>
          <a:ext cx="2067921" cy="26019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2B0F"/>
              </a:solidFill>
            </a:rPr>
            <a:t>1.ИМУЩЕСТВЕННАЯ ПОДДЕРЖКА </a:t>
          </a:r>
        </a:p>
        <a:p>
          <a:pPr lvl="0" algn="just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just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услуга по подбору по заданным параметрам информации о недвижимом имуществе, включенном в перечни государственного и муниципального имущества.</a:t>
          </a:r>
          <a:endParaRPr lang="ru-RU" sz="1300" kern="1200" dirty="0"/>
        </a:p>
      </dsp:txBody>
      <dsp:txXfrm rot="10800000">
        <a:off x="423632" y="2114944"/>
        <a:ext cx="1940729" cy="2538317"/>
      </dsp:txXfrm>
    </dsp:sp>
    <dsp:sp modelId="{08B823A0-9F00-43F7-B27B-B4E15118D85A}">
      <dsp:nvSpPr>
        <dsp:cNvPr id="0" name=""/>
        <dsp:cNvSpPr/>
      </dsp:nvSpPr>
      <dsp:spPr>
        <a:xfrm>
          <a:off x="4877059" y="242740"/>
          <a:ext cx="2067921" cy="15611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04AE7-74F6-4FFC-856D-5DAEFFE547F8}">
      <dsp:nvSpPr>
        <dsp:cNvPr id="0" name=""/>
        <dsp:cNvSpPr/>
      </dsp:nvSpPr>
      <dsp:spPr>
        <a:xfrm rot="10800000">
          <a:off x="4877059" y="2114944"/>
          <a:ext cx="2067921" cy="26019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2B0F"/>
              </a:solidFill>
            </a:rPr>
            <a:t>3.ДОСТУП СУБЪЕКТОВ МСП К ЗАКУПКАМ КРУПНЕЙШИХ ЗАКАЗЧИКОВ </a:t>
          </a:r>
        </a:p>
        <a:p>
          <a:pPr lvl="0" algn="just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услуга по предоставлению по заданным параметрам информации об организации участия субъектов МСП  в закупках товаров, работ, услуг, конкретных заказчиков.</a:t>
          </a:r>
          <a:endParaRPr lang="ru-RU" sz="1300" kern="1200" dirty="0"/>
        </a:p>
      </dsp:txBody>
      <dsp:txXfrm rot="10800000">
        <a:off x="4940655" y="2114944"/>
        <a:ext cx="1940729" cy="2538317"/>
      </dsp:txXfrm>
    </dsp:sp>
    <dsp:sp modelId="{3DF9DA2B-4718-4561-896B-F4A5882901A3}">
      <dsp:nvSpPr>
        <dsp:cNvPr id="0" name=""/>
        <dsp:cNvSpPr/>
      </dsp:nvSpPr>
      <dsp:spPr>
        <a:xfrm>
          <a:off x="7128799" y="242740"/>
          <a:ext cx="2067921" cy="156114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51771-B84E-4C74-9788-5DA9645715AD}">
      <dsp:nvSpPr>
        <dsp:cNvPr id="0" name=""/>
        <dsp:cNvSpPr/>
      </dsp:nvSpPr>
      <dsp:spPr>
        <a:xfrm rot="10800000">
          <a:off x="7200804" y="2114944"/>
          <a:ext cx="2067921" cy="26019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2B0F"/>
              </a:solidFill>
            </a:rPr>
            <a:t>4.ИНФОРМИРОВАНИЕ О НОМЕНКЛАТУРЕ ЗАКУПОК </a:t>
          </a:r>
        </a:p>
        <a:p>
          <a:pPr lvl="0" algn="just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услуга по  предоставлению по заданным параметрам информации об  объемах и номенклатуре закупок конкретных и отдельных заказчиков.</a:t>
          </a:r>
          <a:endParaRPr lang="ru-RU" sz="1300" kern="1200" dirty="0"/>
        </a:p>
      </dsp:txBody>
      <dsp:txXfrm rot="10800000">
        <a:off x="7264400" y="2114944"/>
        <a:ext cx="1940729" cy="2538317"/>
      </dsp:txXfrm>
    </dsp:sp>
    <dsp:sp modelId="{E89FE066-65B9-489D-A905-08F81657C7E3}">
      <dsp:nvSpPr>
        <dsp:cNvPr id="0" name=""/>
        <dsp:cNvSpPr/>
      </dsp:nvSpPr>
      <dsp:spPr>
        <a:xfrm>
          <a:off x="2592295" y="242740"/>
          <a:ext cx="2067921" cy="15611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FB4D1-A13E-497A-BAAE-800FBB23F911}">
      <dsp:nvSpPr>
        <dsp:cNvPr id="0" name=""/>
        <dsp:cNvSpPr/>
      </dsp:nvSpPr>
      <dsp:spPr>
        <a:xfrm rot="10800000">
          <a:off x="2592295" y="2114944"/>
          <a:ext cx="2067921" cy="26019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2B0F"/>
              </a:solidFill>
            </a:rPr>
            <a:t>2.ФИНАНСОВАЯ ПОДДЕРЖКА  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услуга по предоставлению информации о формах и условиях финансовой поддержки субъектов малого и среднего предпринимательства по заданным параметрам.</a:t>
          </a:r>
          <a:endParaRPr lang="ru-RU" sz="1300" kern="1200" dirty="0"/>
        </a:p>
      </dsp:txBody>
      <dsp:txXfrm rot="10800000">
        <a:off x="2655891" y="2114944"/>
        <a:ext cx="1940729" cy="2538317"/>
      </dsp:txXfrm>
    </dsp:sp>
    <dsp:sp modelId="{F30E339D-2DCC-4A12-A1EA-690A920AC44B}">
      <dsp:nvSpPr>
        <dsp:cNvPr id="0" name=""/>
        <dsp:cNvSpPr/>
      </dsp:nvSpPr>
      <dsp:spPr>
        <a:xfrm>
          <a:off x="9459305" y="283845"/>
          <a:ext cx="2067921" cy="15611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986D3-2B46-45DC-A126-0AC2EA33B861}">
      <dsp:nvSpPr>
        <dsp:cNvPr id="0" name=""/>
        <dsp:cNvSpPr/>
      </dsp:nvSpPr>
      <dsp:spPr>
        <a:xfrm rot="10800000">
          <a:off x="9631046" y="2114944"/>
          <a:ext cx="2067921" cy="26019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2B0F"/>
              </a:solidFill>
            </a:rPr>
            <a:t>5.РЕГИСТРАЦИЯ НА ПОРТАЛЕ БИЗНЕС-НАВИГАТОРА МСП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информационно-аналитическая система  для оказания предпринимателям маркетинговой и информационной поддержки. </a:t>
          </a:r>
          <a:endParaRPr lang="ru-RU" sz="1300" kern="1200" dirty="0"/>
        </a:p>
      </dsp:txBody>
      <dsp:txXfrm rot="10800000">
        <a:off x="9694642" y="2114944"/>
        <a:ext cx="1940729" cy="2538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11030-A8CD-42D7-BF84-F9E7E7667CF5}">
      <dsp:nvSpPr>
        <dsp:cNvPr id="0" name=""/>
        <dsp:cNvSpPr/>
      </dsp:nvSpPr>
      <dsp:spPr>
        <a:xfrm>
          <a:off x="0" y="398553"/>
          <a:ext cx="8280920" cy="702034"/>
        </a:xfrm>
        <a:prstGeom prst="rect">
          <a:avLst/>
        </a:prstGeom>
        <a:solidFill>
          <a:srgbClr val="FFC9C4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Субъект МСП при обращении за услугой указывает заказчиков и интересующие в отношении них параметры о:</a:t>
          </a:r>
          <a:endParaRPr lang="ru-RU" sz="1800" kern="1200" dirty="0"/>
        </a:p>
      </dsp:txBody>
      <dsp:txXfrm>
        <a:off x="0" y="398553"/>
        <a:ext cx="8280920" cy="702034"/>
      </dsp:txXfrm>
    </dsp:sp>
    <dsp:sp modelId="{D16D4A57-9282-4DF9-8666-03E8BD0978A9}">
      <dsp:nvSpPr>
        <dsp:cNvPr id="0" name=""/>
        <dsp:cNvSpPr/>
      </dsp:nvSpPr>
      <dsp:spPr>
        <a:xfrm>
          <a:off x="0" y="1109040"/>
          <a:ext cx="8280920" cy="27999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Процедурах закупки с указанием особенностей участия субъектов МСП в закупках заказчика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Утвержденной заказчиком программы партнерства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Реестре субъектов МСП, присоединившихся к программе партнерства и требованиях для присоединения к такой программе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Созданном заказчиком совещательном органе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Проведении заказчиком мероприятий по обучению субъектов МСП в части участия в закупках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Наличии утвержденного заказчиком перечня товаров, работ, услуг, закупаемых у субъектов МСП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Наличие критериев отнесения продукции к инновационной или высокотехнологичной, утвержденных отраслевыми федеральными органами исполнительной власти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Закупке товаров, работ, услуг в т.ч. закупке инновационной продукции, высокотехнологичной продукции, планируемых заказчиком на текущий календарный год</a:t>
          </a:r>
          <a:endParaRPr lang="ru-RU" sz="1500" kern="1200" dirty="0"/>
        </a:p>
      </dsp:txBody>
      <dsp:txXfrm>
        <a:off x="0" y="1109040"/>
        <a:ext cx="8280920" cy="279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08A40-67D2-439B-B05F-79454256AD3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C048-CBDA-4C57-A7DA-2D75852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2563" y="546100"/>
            <a:ext cx="4541838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17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Оформленная в соответствии с требованиями действующего законодательства Российской</a:t>
            </a:r>
          </a:p>
          <a:p>
            <a:r>
              <a:rPr lang="ru-RU" dirty="0" smtClean="0"/>
              <a:t>Федерации независимая гарантия, в соответствии с которой Корпорация обязывается перед Банком</a:t>
            </a:r>
          </a:p>
          <a:p>
            <a:r>
              <a:rPr lang="ru-RU" dirty="0" smtClean="0"/>
              <a:t>отвечать за исполнение Субъектом МСП (Принципалом) его обязательств по кредитному договору</a:t>
            </a:r>
          </a:p>
          <a:p>
            <a:r>
              <a:rPr lang="ru-RU" dirty="0" smtClean="0"/>
              <a:t>Возможность развития своего бизнеса Возможность снижения своих расходов • </a:t>
            </a:r>
          </a:p>
          <a:p>
            <a:r>
              <a:rPr lang="ru-RU" dirty="0" smtClean="0"/>
              <a:t>Пониженные процентные ставки по кредитам и займам с гарантией Корпорации • </a:t>
            </a:r>
          </a:p>
          <a:p>
            <a:r>
              <a:rPr lang="ru-RU" dirty="0" smtClean="0"/>
              <a:t>Стоимость гарантии Корпорации в разы ниже стоимости страхования залога ТС (КАСКО)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44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Оформленная в соответствии с требованиями действующего законодательства Российской</a:t>
            </a:r>
          </a:p>
          <a:p>
            <a:r>
              <a:rPr lang="ru-RU" dirty="0" smtClean="0"/>
              <a:t>Федерации независимая гарантия, в соответствии с которой Корпорация обязывается перед Банком</a:t>
            </a:r>
          </a:p>
          <a:p>
            <a:r>
              <a:rPr lang="ru-RU" dirty="0" smtClean="0"/>
              <a:t>отвечать за исполнение Субъектом МСП (Принципалом) его обязательств по кредитному договору</a:t>
            </a:r>
          </a:p>
          <a:p>
            <a:r>
              <a:rPr lang="ru-RU" dirty="0" smtClean="0"/>
              <a:t>Возможность развития своего бизнеса Возможность снижения своих расходов • </a:t>
            </a:r>
          </a:p>
          <a:p>
            <a:r>
              <a:rPr lang="ru-RU" dirty="0" smtClean="0"/>
              <a:t>Пониженные процентные ставки по кредитам и займам с гарантией Корпорации • </a:t>
            </a:r>
          </a:p>
          <a:p>
            <a:r>
              <a:rPr lang="ru-RU" dirty="0" smtClean="0"/>
              <a:t>Стоимость гарантии Корпорации в разы ниже стоимости страхования залога ТС (КАСКО)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2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5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для начала ведения бизнеса, и для его развития субъектам МСП необходимо различное имущество, как движимое (оборудование, машины, механизмы, транспорт, инвентарь, инструменты и т.п.), так и недвижимое (помещения под офисы и производство, отдельные здания, строения, сооружения, а иногда и целые имущественные комплексы). Поиск свободного имущества на рынке недвижимости – не всегда простое и быстрое дело, кроме того, не всегда заканчивается приобретением в собственность или в аренду необходимых малому или среднему предприятию объектов либо в связи с отсутствием подходящих вариантов, либо в связи с высокой ценой. В то же время в государственной и муниципальной собственности находится достаточно большой объем имущества, которое свободно от прав третьих лиц (то есть является государственной и муниципальной казной) и одновременно может быть использовано субъектами МСП для ведения предпринимательской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67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Оформленная в соответствии с требованиями действующего законодательства Российской</a:t>
            </a:r>
          </a:p>
          <a:p>
            <a:r>
              <a:rPr lang="ru-RU" dirty="0" smtClean="0"/>
              <a:t>Федерации независимая гарантия, в соответствии с которой Корпорация обязывается перед Банком</a:t>
            </a:r>
          </a:p>
          <a:p>
            <a:r>
              <a:rPr lang="ru-RU" dirty="0" smtClean="0"/>
              <a:t>отвечать за исполнение Субъектом МСП (Принципалом) его обязательств по кредитному договору</a:t>
            </a:r>
          </a:p>
          <a:p>
            <a:r>
              <a:rPr lang="ru-RU" dirty="0" smtClean="0"/>
              <a:t>Возможность развития своего бизнеса Возможность снижения своих расходов • </a:t>
            </a:r>
          </a:p>
          <a:p>
            <a:r>
              <a:rPr lang="ru-RU" dirty="0" smtClean="0"/>
              <a:t>Пониженные процентные ставки по кредитам и займам с гарантией Корпорации • </a:t>
            </a:r>
          </a:p>
          <a:p>
            <a:r>
              <a:rPr lang="ru-RU" dirty="0" smtClean="0"/>
              <a:t>Стоимость гарантии Корпорации в разы ниже стоимости страхования залога ТС (КАСКО)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2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июля 2015 года доля малого и среднего бизнеса в совокупном объеме закупок госкомпаний должна быть не менее 18%. Это определено постановлением правительства РФ от 11 декабря прошлого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2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Оформленная в соответствии с требованиями действующего законодательства Российской</a:t>
            </a:r>
          </a:p>
          <a:p>
            <a:r>
              <a:rPr lang="ru-RU" dirty="0" smtClean="0"/>
              <a:t>Федерации независимая гарантия, в соответствии с которой Корпорация обязывается перед Банком</a:t>
            </a:r>
          </a:p>
          <a:p>
            <a:r>
              <a:rPr lang="ru-RU" dirty="0" smtClean="0"/>
              <a:t>отвечать за исполнение Субъектом МСП (Принципалом) его обязательств по кредитному договору</a:t>
            </a:r>
          </a:p>
          <a:p>
            <a:r>
              <a:rPr lang="ru-RU" dirty="0" smtClean="0"/>
              <a:t>Возможность развития своего бизнеса Возможность снижения своих расходов • </a:t>
            </a:r>
          </a:p>
          <a:p>
            <a:r>
              <a:rPr lang="ru-RU" dirty="0" smtClean="0"/>
              <a:t>Пониженные процентные ставки по кредитам и займам с гарантией Корпорации • </a:t>
            </a:r>
          </a:p>
          <a:p>
            <a:r>
              <a:rPr lang="ru-RU" dirty="0" smtClean="0"/>
              <a:t>Стоимость гарантии Корпорации в разы ниже стоимости страхования залога ТС (КАСКО)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4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6A1-7681-4A47-8A46-2B149A7BFB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2344" y="6356350"/>
            <a:ext cx="2844800" cy="365125"/>
          </a:xfrm>
        </p:spPr>
        <p:txBody>
          <a:bodyPr/>
          <a:lstStyle>
            <a:lvl1pPr>
              <a:defRPr b="0" cap="none" spc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248A5C28-A9AF-48F7-A492-117CD84F5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D417-9681-4776-BFE3-17BB13559B75}" type="datetime1">
              <a:rPr lang="en-US" smtClean="0"/>
              <a:t>5/26/2017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0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077-EC2A-4764-BC76-1EAA4DE62847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DB27-9C5E-442B-AF98-74A8EE975D6A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1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41-47D1-4539-ABC1-71277A4B4A80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2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529-B75F-4774-B50C-A6C084E6FCA1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15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A3BE-1344-4D4E-9D38-AED21D9430C4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9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E110-C547-4CAA-A694-8A396CA3FA99}" type="datetime1">
              <a:rPr lang="en-US" smtClean="0"/>
              <a:t>5/26/2017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8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20E5-4C5A-45D8-A504-A709E4462D94}" type="datetime1">
              <a:rPr lang="en-US" smtClean="0"/>
              <a:t>5/26/2017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52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4E0A-BB5D-414E-B2E5-FE5F22572C57}" type="datetime1">
              <a:rPr lang="en-US" smtClean="0"/>
              <a:t>5/26/2017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33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654A-3D65-48B0-B9E7-C455DC858025}" type="datetime1">
              <a:rPr lang="en-US" smtClean="0"/>
              <a:t>5/26/2017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41-47D1-4539-ABC1-71277A4B4A80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5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D91F-BAAC-4F81-A2EE-3121F9585640}" type="datetime1">
              <a:rPr lang="en-US" smtClean="0"/>
              <a:t>5/26/2017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1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D417-9681-4776-BFE3-17BB13559B75}" type="datetime1">
              <a:rPr lang="en-US" smtClean="0"/>
              <a:t>5/26/2017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52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077-EC2A-4764-BC76-1EAA4DE62847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23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DB27-9C5E-442B-AF98-74A8EE975D6A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529-B75F-4774-B50C-A6C084E6FCA1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4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A3BE-1344-4D4E-9D38-AED21D9430C4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9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E110-C547-4CAA-A694-8A396CA3FA99}" type="datetime1">
              <a:rPr lang="en-US" smtClean="0"/>
              <a:t>5/26/2017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9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20E5-4C5A-45D8-A504-A709E4462D94}" type="datetime1">
              <a:rPr lang="en-US" smtClean="0"/>
              <a:t>5/26/2017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7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4E0A-BB5D-414E-B2E5-FE5F22572C57}" type="datetime1">
              <a:rPr lang="en-US" smtClean="0"/>
              <a:t>5/26/2017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8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654A-3D65-48B0-B9E7-C455DC858025}" type="datetime1">
              <a:rPr lang="en-US" smtClean="0"/>
              <a:t>5/26/2017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D91F-BAAC-4F81-A2EE-3121F9585640}" type="datetime1">
              <a:rPr lang="en-US" smtClean="0"/>
              <a:t>5/26/2017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9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C44C-0CB7-4010-8427-9B7E09752F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36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FA034-81AD-4157-8F01-9B0E8DBA719E}" type="datetime1">
              <a:rPr lang="en-US" smtClean="0"/>
              <a:t>5/26/2017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F6A93-06EB-456F-A349-4D2089B30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7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C44C-0CB7-4010-8427-9B7E09752F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6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2B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041851"/>
            <a:ext cx="12192000" cy="78377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5742" y="1052737"/>
            <a:ext cx="3721229" cy="78377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0950" y="1052737"/>
            <a:ext cx="1151474" cy="783771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3580" y="1052737"/>
            <a:ext cx="5855671" cy="783771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0572" y="1052737"/>
            <a:ext cx="1979974" cy="783771"/>
          </a:xfrm>
          <a:prstGeom prst="rect">
            <a:avLst/>
          </a:prstGeom>
          <a:solidFill>
            <a:schemeClr val="bg1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6331" y="1052737"/>
            <a:ext cx="1769340" cy="783771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182733"/>
            <a:ext cx="3702179" cy="112953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25974" y="2264336"/>
            <a:ext cx="7762313" cy="2808312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ru-RU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335360" y="2154251"/>
            <a:ext cx="10114413" cy="241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cap="small" dirty="0">
                <a:solidFill>
                  <a:schemeClr val="accent1"/>
                </a:solidFill>
              </a:rPr>
              <a:t>Услуги </a:t>
            </a:r>
            <a:r>
              <a:rPr lang="en-US" sz="4000" b="1" cap="small" dirty="0">
                <a:solidFill>
                  <a:schemeClr val="accent1"/>
                </a:solidFill>
              </a:rPr>
              <a:t/>
            </a:r>
            <a:br>
              <a:rPr lang="en-US" sz="4000" b="1" cap="small" dirty="0">
                <a:solidFill>
                  <a:schemeClr val="accent1"/>
                </a:solidFill>
              </a:rPr>
            </a:br>
            <a:r>
              <a:rPr lang="ru-RU" sz="4000" b="1" cap="small" dirty="0">
                <a:solidFill>
                  <a:schemeClr val="accent1"/>
                </a:solidFill>
              </a:rPr>
              <a:t>Акционерного общества </a:t>
            </a:r>
            <a:endParaRPr lang="ru-RU" sz="4000" b="1" cap="small" dirty="0" smtClean="0">
              <a:solidFill>
                <a:schemeClr val="accent1"/>
              </a:solidFill>
            </a:endParaRPr>
          </a:p>
          <a:p>
            <a:pPr algn="l"/>
            <a:r>
              <a:rPr lang="ru-RU" sz="4000" b="1" cap="small" dirty="0" smtClean="0">
                <a:solidFill>
                  <a:schemeClr val="accent1"/>
                </a:solidFill>
              </a:rPr>
              <a:t>«</a:t>
            </a:r>
            <a:r>
              <a:rPr lang="ru-RU" sz="4000" b="1" cap="small" dirty="0">
                <a:solidFill>
                  <a:schemeClr val="accent1"/>
                </a:solidFill>
              </a:rPr>
              <a:t>Федеральная корпорация по развитию малого и среднего предпринимательства</a:t>
            </a:r>
            <a:r>
              <a:rPr lang="ru-RU" sz="4000" b="1" cap="small" dirty="0" smtClean="0">
                <a:solidFill>
                  <a:schemeClr val="accent1"/>
                </a:solidFill>
              </a:rPr>
              <a:t>» </a:t>
            </a:r>
            <a:endParaRPr lang="ru-RU" sz="4000" b="1" cap="sm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10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16632"/>
            <a:ext cx="12192000" cy="801280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/>
            <a:r>
              <a:rPr lang="ru-RU" sz="2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Бизнес-навигатор</a:t>
            </a:r>
            <a:endParaRPr lang="ru-RU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84632" y="6597352"/>
            <a:ext cx="407368" cy="260648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4154" y="38400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633" t="31772" r="16320" b="22013"/>
          <a:stretch/>
        </p:blipFill>
        <p:spPr>
          <a:xfrm>
            <a:off x="109464" y="1621757"/>
            <a:ext cx="12082536" cy="46157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75920" y="1103292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1600" b="1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информации, предоставляемой </a:t>
            </a:r>
            <a:r>
              <a:rPr lang="ru-RU" sz="1600" b="1" dirty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пользователю</a:t>
            </a:r>
          </a:p>
        </p:txBody>
      </p:sp>
    </p:spTree>
    <p:extLst>
      <p:ext uri="{BB962C8B-B14F-4D97-AF65-F5344CB8AC3E}">
        <p14:creationId xmlns:p14="http://schemas.microsoft.com/office/powerpoint/2010/main" val="8634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16632"/>
            <a:ext cx="12192000" cy="801280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/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Условия получения услуг Корпорации МСП в центрах «Мои Документы»*</a:t>
            </a:r>
            <a:endParaRPr lang="ru-RU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84632" y="6597352"/>
            <a:ext cx="407368" cy="260648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4154" y="38400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61355" y="1313390"/>
            <a:ext cx="1352799" cy="4995930"/>
            <a:chOff x="1897559" y="2231438"/>
            <a:chExt cx="924765" cy="337886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917132" y="2231438"/>
              <a:ext cx="905192" cy="784343"/>
            </a:xfrm>
            <a:prstGeom prst="roundRect">
              <a:avLst>
                <a:gd name="adj" fmla="val 1667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1897559" y="3088221"/>
              <a:ext cx="905192" cy="784343"/>
            </a:xfrm>
            <a:prstGeom prst="roundRect">
              <a:avLst>
                <a:gd name="adj" fmla="val 16670"/>
              </a:avLst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10"/>
            <p:cNvSpPr/>
            <p:nvPr/>
          </p:nvSpPr>
          <p:spPr>
            <a:xfrm>
              <a:off x="1907468" y="3941255"/>
              <a:ext cx="866045" cy="784343"/>
            </a:xfrm>
            <a:prstGeom prst="roundRect">
              <a:avLst>
                <a:gd name="adj" fmla="val 16670"/>
              </a:avLst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12"/>
            <p:cNvSpPr/>
            <p:nvPr/>
          </p:nvSpPr>
          <p:spPr>
            <a:xfrm>
              <a:off x="1897559" y="4825958"/>
              <a:ext cx="905192" cy="784343"/>
            </a:xfrm>
            <a:prstGeom prst="roundRect">
              <a:avLst>
                <a:gd name="adj" fmla="val 16670"/>
              </a:avLst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026" name="Picture 2" descr="http://tsentr.binkrm.ru/sites/default/files/png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3050" r="49527" b="2578"/>
          <a:stretch/>
        </p:blipFill>
        <p:spPr bwMode="auto">
          <a:xfrm>
            <a:off x="7554332" y="1319744"/>
            <a:ext cx="4246496" cy="46295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18071" y="1596952"/>
            <a:ext cx="544219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являться субъектом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предпринимательства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17808" y="2888689"/>
            <a:ext cx="19227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 свой ИНН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08225" y="3870109"/>
            <a:ext cx="554610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с собой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удостоверяющий личность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16243" y="5001213"/>
            <a:ext cx="52946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с собой документ, подтверждающий полномочия представителя заявителя, в случае обращения представителя (доверенность, приказ о назначении, протокол и т.д.).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408" y="6453336"/>
            <a:ext cx="1065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*Получить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услугу «Регистрация на портале Бизнес-навигатор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кроме субъекта МСП может также физическое лицо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28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700" y="163919"/>
            <a:ext cx="12192000" cy="603619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«Мои Документы» Иркутской области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95" y="906832"/>
            <a:ext cx="2675701" cy="1784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912418"/>
            <a:ext cx="2660025" cy="1772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14" y="2412462"/>
            <a:ext cx="2674620" cy="1783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3" y="2513394"/>
            <a:ext cx="2674620" cy="1783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75292" y="5769024"/>
            <a:ext cx="11304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Д.А. Медведев: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«Создание удобных для людей многофункциональных центров – это как раз важнейшая наша задача. Мы должны постараться избавить наших граждан от необходимости ходить по разным инстанциям за различными справками,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документами».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5857" y="4223761"/>
            <a:ext cx="1116178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от 7 мая 2012 г. N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доля граждан, имеющих доступ к получению государственных и муниципальных услуг по принципу "одного окна" по месту пребывания, в том числе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МФЦ </a:t>
            </a:r>
            <a:r>
              <a:rPr lang="ru-RU" sz="1600" dirty="0" smtClean="0">
                <a:solidFill>
                  <a:srgbClr val="702B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702B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600" b="1" dirty="0">
                <a:solidFill>
                  <a:srgbClr val="702B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600" dirty="0">
                <a:solidFill>
                  <a:srgbClr val="702B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процентов;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удовлетворенности граждан Российской Федерации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государственных и муниципальных услуг к 2018 году - </a:t>
            </a:r>
            <a:r>
              <a:rPr lang="ru-RU" sz="1600" dirty="0">
                <a:solidFill>
                  <a:srgbClr val="702B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600" b="1" dirty="0">
                <a:solidFill>
                  <a:srgbClr val="702B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600" dirty="0">
                <a:solidFill>
                  <a:srgbClr val="702B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702B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</a:t>
            </a:r>
            <a:r>
              <a:rPr lang="ru-RU" sz="1600" dirty="0">
                <a:solidFill>
                  <a:srgbClr val="702B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 smtClean="0">
              <a:solidFill>
                <a:srgbClr val="702B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6640" y="6597352"/>
            <a:ext cx="335360" cy="260648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926" y="988481"/>
            <a:ext cx="477696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b="1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«Мои Документы»</a:t>
            </a:r>
            <a:r>
              <a:rPr lang="ru-RU" sz="1500" dirty="0" smtClean="0"/>
              <a:t> </a:t>
            </a:r>
            <a:r>
              <a:rPr lang="ru-RU" sz="1500" b="1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Иркутской области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уполномочены на организацию предоставления государственных и муниципальных услуг, в том числе в электронной форме, по принципу «одного окна».  </a:t>
            </a:r>
          </a:p>
          <a:p>
            <a:pPr algn="just">
              <a:spcAft>
                <a:spcPts val="600"/>
              </a:spcAft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Центры созданы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 соответствии с Федеральным законом от 27 июля 2010 г. № 210-ФЗ  «Об организации предоставления государственных и муниципальных услуг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013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10188"/>
            <a:ext cx="12192000" cy="698532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>
              <a:spcAft>
                <a:spcPts val="60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 Федеральной корпорации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развитию малого и среднего предпринимательства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56640" y="6597352"/>
            <a:ext cx="335360" cy="260648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7728" y="1098079"/>
            <a:ext cx="8316001" cy="1958648"/>
          </a:xfrm>
          <a:prstGeom prst="rect">
            <a:avLst/>
          </a:prstGeom>
        </p:spPr>
        <p:txBody>
          <a:bodyPr/>
          <a:lstStyle/>
          <a:p>
            <a:pPr lvl="0" algn="just"/>
            <a:r>
              <a:rPr lang="ru-RU" sz="1950" b="1" dirty="0" smtClean="0">
                <a:solidFill>
                  <a:srgbClr val="E04E39"/>
                </a:solidFill>
              </a:rPr>
              <a:t>Акционерное общество «Федеральная </a:t>
            </a:r>
            <a:r>
              <a:rPr lang="ru-RU" sz="1950" b="1" dirty="0">
                <a:solidFill>
                  <a:srgbClr val="E04E39"/>
                </a:solidFill>
              </a:rPr>
              <a:t>корпорация по развитию малого и среднего предпринимательства» </a:t>
            </a:r>
            <a:r>
              <a:rPr lang="ru-RU" sz="1950" b="1" dirty="0" smtClean="0">
                <a:solidFill>
                  <a:srgbClr val="E04E39"/>
                </a:solidFill>
              </a:rPr>
              <a:t>(Корпорация МСП) – </a:t>
            </a:r>
            <a:r>
              <a:rPr lang="ru-RU" sz="1950" b="1" dirty="0">
                <a:solidFill>
                  <a:srgbClr val="E04E39"/>
                </a:solidFill>
              </a:rPr>
              <a:t>институт развития в сфере малого и среднего </a:t>
            </a:r>
            <a:r>
              <a:rPr lang="ru-RU" sz="1950" b="1" dirty="0" smtClean="0">
                <a:solidFill>
                  <a:srgbClr val="E04E39"/>
                </a:solidFill>
              </a:rPr>
              <a:t>предпринимательства (субъекты МСП).</a:t>
            </a:r>
          </a:p>
          <a:p>
            <a:pPr lvl="0" algn="just" rt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Корпорация МСП осуществляет деятельность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целях координации оказания субъектам малого и среднего предпринимательства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далее–МСП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поддержки, предусмотренной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требованиями Федерального закона 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24.07.2007 № 209-фз  «О развитии малого и среднего предпринимательства в Российской Федерации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8" y="1281405"/>
            <a:ext cx="3163224" cy="1438982"/>
          </a:xfrm>
          <a:prstGeom prst="rect">
            <a:avLst/>
          </a:prstGeom>
          <a:ln w="3175" cap="sq">
            <a:solidFill>
              <a:srgbClr val="69321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40488" y="3246086"/>
            <a:ext cx="115110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04E39"/>
                </a:solidFill>
              </a:rPr>
              <a:t>Основными целями деятельности Корпорации МСП </a:t>
            </a:r>
            <a:r>
              <a:rPr lang="ru-RU" sz="2000" b="1" dirty="0" smtClean="0">
                <a:solidFill>
                  <a:srgbClr val="E04E39"/>
                </a:solidFill>
              </a:rPr>
              <a:t>являются:</a:t>
            </a:r>
          </a:p>
          <a:p>
            <a:endParaRPr lang="ru-RU" sz="1200" b="1" dirty="0">
              <a:solidFill>
                <a:srgbClr val="E04E39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поддержки субъектам МСП и организациям, образующим инфраструктуру поддержки субъектов МСП;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денежных средств российских, иностранных и международных, организаций в целях поддержки субъектов МСП;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информационного, маркетингового, финансового и юридического сопровождения инвестиционных проектов, реализуемых субъектами МСП;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мероприятий, направленных на увеличение доли закупки товаров, работ, услуг заказчиками, которые определяются Правительством Российской Федерации, у субъектов МСП в годовом объеме закупки товаров, работ, услуг, а также в годовом объеме закупки инновационной и высокотехнологичной продукции;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информационного взаимодействия с органами государственной власти, органами местного самоуправления, иными органами и организациями в целях оказания поддержки субъектам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84524428"/>
              </p:ext>
            </p:extLst>
          </p:nvPr>
        </p:nvGraphicFramePr>
        <p:xfrm>
          <a:off x="191344" y="1674091"/>
          <a:ext cx="11887677" cy="473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10188"/>
            <a:ext cx="12192000" cy="698532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</a:t>
            </a:r>
            <a:r>
              <a:rPr lang="ru-RU" sz="2400" dirty="0" smtClean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Корпорации МСП в центрах «Мои Документы» Иркутской области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713" y="999018"/>
            <a:ext cx="11593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Helvetica Neue"/>
              </a:rPr>
              <a:t>Через центры </a:t>
            </a:r>
            <a:r>
              <a:rPr lang="ru-RU" sz="1600" dirty="0">
                <a:solidFill>
                  <a:srgbClr val="000000"/>
                </a:solidFill>
                <a:latin typeface="Helvetica Neue"/>
              </a:rPr>
              <a:t>предоставления государственных и муниципальных </a:t>
            </a:r>
            <a:r>
              <a:rPr lang="ru-RU" sz="1600" dirty="0" smtClean="0">
                <a:solidFill>
                  <a:srgbClr val="000000"/>
                </a:solidFill>
                <a:latin typeface="Helvetica Neue"/>
              </a:rPr>
              <a:t>услуг «Мои Документы» Корпорация МСП </a:t>
            </a:r>
            <a:r>
              <a:rPr lang="ru-RU" sz="1600" dirty="0">
                <a:solidFill>
                  <a:srgbClr val="000000"/>
                </a:solidFill>
                <a:latin typeface="Helvetica Neue"/>
              </a:rPr>
              <a:t>предоставляет следующие виды услуг субъектам малого и среднего </a:t>
            </a:r>
            <a:r>
              <a:rPr lang="ru-RU" sz="1600" dirty="0" smtClean="0">
                <a:solidFill>
                  <a:srgbClr val="000000"/>
                </a:solidFill>
                <a:latin typeface="Helvetica Neue"/>
              </a:rPr>
              <a:t>предпринимательства: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56640" y="6597352"/>
            <a:ext cx="335360" cy="260648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4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63851" y="5797334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85595"/>
            <a:ext cx="12192000" cy="1215064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algn="just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1. Услуга </a:t>
            </a:r>
            <a:r>
              <a:rPr lang="ru-RU" sz="2400" b="1" dirty="0">
                <a:solidFill>
                  <a:schemeClr val="bg1"/>
                </a:solidFill>
              </a:rPr>
              <a:t>по подбору по заданным параметрам </a:t>
            </a:r>
            <a:r>
              <a:rPr lang="ru-RU" sz="2400" b="1" dirty="0" smtClean="0">
                <a:solidFill>
                  <a:schemeClr val="bg1"/>
                </a:solidFill>
              </a:rPr>
              <a:t>информации о </a:t>
            </a:r>
            <a:r>
              <a:rPr lang="ru-RU" sz="2400" b="1" dirty="0">
                <a:solidFill>
                  <a:schemeClr val="bg1"/>
                </a:solidFill>
              </a:rPr>
              <a:t>недвижимом имуществе</a:t>
            </a:r>
            <a:r>
              <a:rPr lang="ru-RU" sz="2000" b="1" dirty="0">
                <a:solidFill>
                  <a:schemeClr val="bg1"/>
                </a:solidFill>
              </a:rPr>
              <a:t>, включенном в </a:t>
            </a:r>
            <a:r>
              <a:rPr lang="ru-RU" sz="2000" b="1" dirty="0" smtClean="0">
                <a:solidFill>
                  <a:schemeClr val="bg1"/>
                </a:solidFill>
              </a:rPr>
              <a:t>перечни государственного </a:t>
            </a:r>
            <a:r>
              <a:rPr lang="ru-RU" sz="2000" b="1" dirty="0">
                <a:solidFill>
                  <a:schemeClr val="bg1"/>
                </a:solidFill>
              </a:rPr>
              <a:t>и муниципального </a:t>
            </a:r>
            <a:r>
              <a:rPr lang="ru-RU" sz="2000" b="1" dirty="0" smtClean="0">
                <a:solidFill>
                  <a:schemeClr val="bg1"/>
                </a:solidFill>
              </a:rPr>
              <a:t>имущества, предусмотренные </a:t>
            </a:r>
            <a:r>
              <a:rPr lang="ru-RU" sz="2000" b="1" dirty="0">
                <a:solidFill>
                  <a:schemeClr val="bg1"/>
                </a:solidFill>
              </a:rPr>
              <a:t>частью 4 статьи 18 Федерального </a:t>
            </a:r>
            <a:r>
              <a:rPr lang="ru-RU" sz="2000" b="1" dirty="0" smtClean="0">
                <a:solidFill>
                  <a:schemeClr val="bg1"/>
                </a:solidFill>
              </a:rPr>
              <a:t>закона от </a:t>
            </a:r>
            <a:r>
              <a:rPr lang="ru-RU" sz="2000" b="1" dirty="0">
                <a:solidFill>
                  <a:schemeClr val="bg1"/>
                </a:solidFill>
              </a:rPr>
              <a:t>24.07.2007 № 209-ФЗ, и свободном от прав третьих </a:t>
            </a:r>
            <a:r>
              <a:rPr lang="ru-RU" sz="2000" b="1" dirty="0" smtClean="0">
                <a:solidFill>
                  <a:schemeClr val="bg1"/>
                </a:solidFill>
              </a:rPr>
              <a:t>лиц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2535" y="1476629"/>
            <a:ext cx="50035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4371D"/>
                </a:solidFill>
              </a:rPr>
              <a:t>ИМУЩЕСТВЕННАЯ ПОДДЕРЖКА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органов государственной власти Российской Федерации, органов государственной власти субъектов Российской Федерации, органов местного самоуправления по: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8007" y="2439495"/>
            <a:ext cx="41192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убъекты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МСП смогут получить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исчерпывающую информацию о включенном в перечни имуществе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 том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 информацию 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 объекта недвижимости (например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здание, сооружение, помещение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(местоположении)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номере, назначении (например: для зданий - жилое, нежилое, производственное, складское, торговое помещение и так далее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правообладателе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имущества и ряд других данных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7463" y="1432853"/>
            <a:ext cx="1831904" cy="1397993"/>
          </a:xfrm>
          <a:prstGeom prst="roundRect">
            <a:avLst/>
          </a:prstGeom>
          <a:blipFill rotWithShape="1">
            <a:blip r:embed="rId3"/>
            <a:srcRect/>
            <a:stretch>
              <a:fillRect l="-86131" t="-65992" r="-1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олилиния 26"/>
          <p:cNvSpPr/>
          <p:nvPr/>
        </p:nvSpPr>
        <p:spPr>
          <a:xfrm>
            <a:off x="1122722" y="5685513"/>
            <a:ext cx="6413437" cy="863440"/>
          </a:xfrm>
          <a:custGeom>
            <a:avLst/>
            <a:gdLst>
              <a:gd name="connsiteX0" fmla="*/ 0 w 7553695"/>
              <a:gd name="connsiteY0" fmla="*/ 160494 h 962942"/>
              <a:gd name="connsiteX1" fmla="*/ 160494 w 7553695"/>
              <a:gd name="connsiteY1" fmla="*/ 0 h 962942"/>
              <a:gd name="connsiteX2" fmla="*/ 7393201 w 7553695"/>
              <a:gd name="connsiteY2" fmla="*/ 0 h 962942"/>
              <a:gd name="connsiteX3" fmla="*/ 7553695 w 7553695"/>
              <a:gd name="connsiteY3" fmla="*/ 160494 h 962942"/>
              <a:gd name="connsiteX4" fmla="*/ 7553695 w 7553695"/>
              <a:gd name="connsiteY4" fmla="*/ 802448 h 962942"/>
              <a:gd name="connsiteX5" fmla="*/ 7393201 w 7553695"/>
              <a:gd name="connsiteY5" fmla="*/ 962942 h 962942"/>
              <a:gd name="connsiteX6" fmla="*/ 160494 w 7553695"/>
              <a:gd name="connsiteY6" fmla="*/ 962942 h 962942"/>
              <a:gd name="connsiteX7" fmla="*/ 0 w 7553695"/>
              <a:gd name="connsiteY7" fmla="*/ 802448 h 962942"/>
              <a:gd name="connsiteX8" fmla="*/ 0 w 7553695"/>
              <a:gd name="connsiteY8" fmla="*/ 160494 h 9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3695" h="962942">
                <a:moveTo>
                  <a:pt x="0" y="160494"/>
                </a:moveTo>
                <a:cubicBezTo>
                  <a:pt x="0" y="71856"/>
                  <a:pt x="71856" y="0"/>
                  <a:pt x="160494" y="0"/>
                </a:cubicBezTo>
                <a:lnTo>
                  <a:pt x="7393201" y="0"/>
                </a:lnTo>
                <a:cubicBezTo>
                  <a:pt x="7481839" y="0"/>
                  <a:pt x="7553695" y="71856"/>
                  <a:pt x="7553695" y="160494"/>
                </a:cubicBezTo>
                <a:lnTo>
                  <a:pt x="7553695" y="802448"/>
                </a:lnTo>
                <a:cubicBezTo>
                  <a:pt x="7553695" y="891086"/>
                  <a:pt x="7481839" y="962942"/>
                  <a:pt x="7393201" y="962942"/>
                </a:cubicBezTo>
                <a:lnTo>
                  <a:pt x="160494" y="962942"/>
                </a:lnTo>
                <a:cubicBezTo>
                  <a:pt x="71856" y="962942"/>
                  <a:pt x="0" y="891086"/>
                  <a:pt x="0" y="802448"/>
                </a:cubicBezTo>
                <a:lnTo>
                  <a:pt x="0" y="160494"/>
                </a:lnTo>
                <a:close/>
              </a:path>
            </a:pathLst>
          </a:custGeom>
          <a:solidFill>
            <a:srgbClr val="C39367">
              <a:lumMod val="40000"/>
              <a:lumOff val="60000"/>
            </a:srgbClr>
          </a:solidFill>
          <a:ln w="9525" cap="flat" cmpd="sng" algn="ctr">
            <a:solidFill>
              <a:srgbClr val="702B0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80975" indent="-1588" algn="just"/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продаже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и муниципального имущества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включенного в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перечни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Федеральным законом от 22 июля 2008 г. №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159-ФЗ</a:t>
            </a: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22722" y="3041932"/>
            <a:ext cx="6413437" cy="1290356"/>
          </a:xfrm>
          <a:prstGeom prst="roundRect">
            <a:avLst/>
          </a:prstGeom>
          <a:solidFill>
            <a:srgbClr val="C39367">
              <a:lumMod val="40000"/>
              <a:lumOff val="60000"/>
            </a:srgbClr>
          </a:solidFill>
          <a:ln w="9525" cap="flat" cmpd="sng" algn="ctr">
            <a:solidFill>
              <a:srgbClr val="702B0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90488" indent="-6350" algn="just"/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утверждению перечней государственного и муниципального имущества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свободного от прав третьих лиц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имущественных прав субъектов МСП), их ежегодному дополнению, обязательному опубликованию в СМИ и размещению на официальных сайтах органов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и местного самоуправления в сети «Интернет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1122722" y="4455432"/>
            <a:ext cx="6413437" cy="1051839"/>
          </a:xfrm>
          <a:custGeom>
            <a:avLst/>
            <a:gdLst>
              <a:gd name="connsiteX0" fmla="*/ 0 w 7553695"/>
              <a:gd name="connsiteY0" fmla="*/ 204477 h 1226838"/>
              <a:gd name="connsiteX1" fmla="*/ 204477 w 7553695"/>
              <a:gd name="connsiteY1" fmla="*/ 0 h 1226838"/>
              <a:gd name="connsiteX2" fmla="*/ 7349218 w 7553695"/>
              <a:gd name="connsiteY2" fmla="*/ 0 h 1226838"/>
              <a:gd name="connsiteX3" fmla="*/ 7553695 w 7553695"/>
              <a:gd name="connsiteY3" fmla="*/ 204477 h 1226838"/>
              <a:gd name="connsiteX4" fmla="*/ 7553695 w 7553695"/>
              <a:gd name="connsiteY4" fmla="*/ 1022361 h 1226838"/>
              <a:gd name="connsiteX5" fmla="*/ 7349218 w 7553695"/>
              <a:gd name="connsiteY5" fmla="*/ 1226838 h 1226838"/>
              <a:gd name="connsiteX6" fmla="*/ 204477 w 7553695"/>
              <a:gd name="connsiteY6" fmla="*/ 1226838 h 1226838"/>
              <a:gd name="connsiteX7" fmla="*/ 0 w 7553695"/>
              <a:gd name="connsiteY7" fmla="*/ 1022361 h 1226838"/>
              <a:gd name="connsiteX8" fmla="*/ 0 w 7553695"/>
              <a:gd name="connsiteY8" fmla="*/ 204477 h 122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3695" h="1226838">
                <a:moveTo>
                  <a:pt x="0" y="204477"/>
                </a:moveTo>
                <a:cubicBezTo>
                  <a:pt x="0" y="91547"/>
                  <a:pt x="91547" y="0"/>
                  <a:pt x="204477" y="0"/>
                </a:cubicBezTo>
                <a:lnTo>
                  <a:pt x="7349218" y="0"/>
                </a:lnTo>
                <a:cubicBezTo>
                  <a:pt x="7462148" y="0"/>
                  <a:pt x="7553695" y="91547"/>
                  <a:pt x="7553695" y="204477"/>
                </a:cubicBezTo>
                <a:lnTo>
                  <a:pt x="7553695" y="1022361"/>
                </a:lnTo>
                <a:cubicBezTo>
                  <a:pt x="7553695" y="1135291"/>
                  <a:pt x="7462148" y="1226838"/>
                  <a:pt x="7349218" y="1226838"/>
                </a:cubicBezTo>
                <a:lnTo>
                  <a:pt x="204477" y="1226838"/>
                </a:lnTo>
                <a:cubicBezTo>
                  <a:pt x="91547" y="1226838"/>
                  <a:pt x="0" y="1135291"/>
                  <a:pt x="0" y="1022361"/>
                </a:cubicBezTo>
                <a:lnTo>
                  <a:pt x="0" y="204477"/>
                </a:lnTo>
                <a:close/>
              </a:path>
            </a:pathLst>
          </a:custGeom>
          <a:solidFill>
            <a:srgbClr val="C39367">
              <a:lumMod val="40000"/>
              <a:lumOff val="60000"/>
            </a:srgbClr>
          </a:solidFill>
          <a:ln w="9525" cap="flat" cmpd="sng" algn="ctr">
            <a:solidFill>
              <a:srgbClr val="702B0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80975" indent="-1588" algn="just"/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предоставлению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государственного и муниципального </a:t>
            </a:r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имущества,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включенного в перечни, во владение и (или) в пользование на долгосрочной основе (в том числе по льготным ставкам арендной платы) </a:t>
            </a:r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 </a:t>
            </a:r>
            <a:r>
              <a:rPr lang="ru-RU" sz="1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</a:t>
            </a:r>
            <a:endParaRPr lang="ru-RU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63880" y="1684195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4371D"/>
                </a:solidFill>
              </a:rPr>
              <a:t>Результат оказания </a:t>
            </a:r>
            <a:r>
              <a:rPr lang="ru-RU" b="1" dirty="0" smtClean="0">
                <a:solidFill>
                  <a:srgbClr val="F4371D"/>
                </a:solidFill>
              </a:rPr>
              <a:t>услуги </a:t>
            </a:r>
          </a:p>
          <a:p>
            <a:pPr algn="just"/>
            <a:r>
              <a:rPr lang="ru-RU" b="1" dirty="0" smtClean="0">
                <a:solidFill>
                  <a:srgbClr val="F4371D"/>
                </a:solidFill>
              </a:rPr>
              <a:t>в </a:t>
            </a:r>
            <a:r>
              <a:rPr lang="ru-RU" b="1" dirty="0">
                <a:solidFill>
                  <a:srgbClr val="F4371D"/>
                </a:solidFill>
              </a:rPr>
              <a:t>Центрах «Мои </a:t>
            </a:r>
            <a:r>
              <a:rPr lang="ru-RU" b="1" dirty="0" smtClean="0">
                <a:solidFill>
                  <a:srgbClr val="F4371D"/>
                </a:solidFill>
              </a:rPr>
              <a:t>Документы</a:t>
            </a:r>
            <a:r>
              <a:rPr lang="ru-RU" b="1" dirty="0">
                <a:solidFill>
                  <a:srgbClr val="F4371D"/>
                </a:solidFill>
              </a:rPr>
              <a:t>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56640" y="6597352"/>
            <a:ext cx="335360" cy="260648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Капля 14"/>
          <p:cNvSpPr/>
          <p:nvPr/>
        </p:nvSpPr>
        <p:spPr>
          <a:xfrm flipH="1">
            <a:off x="197464" y="3139132"/>
            <a:ext cx="925259" cy="947082"/>
          </a:xfrm>
          <a:prstGeom prst="teardrop">
            <a:avLst/>
          </a:prstGeom>
          <a:solidFill>
            <a:srgbClr val="E04E39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Капля 15"/>
          <p:cNvSpPr/>
          <p:nvPr/>
        </p:nvSpPr>
        <p:spPr>
          <a:xfrm flipH="1">
            <a:off x="197463" y="4351560"/>
            <a:ext cx="925259" cy="947082"/>
          </a:xfrm>
          <a:prstGeom prst="teardrop">
            <a:avLst/>
          </a:prstGeom>
          <a:solidFill>
            <a:srgbClr val="E04E39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Капля 16"/>
          <p:cNvSpPr/>
          <p:nvPr/>
        </p:nvSpPr>
        <p:spPr>
          <a:xfrm flipH="1">
            <a:off x="197463" y="5581641"/>
            <a:ext cx="925259" cy="947082"/>
          </a:xfrm>
          <a:prstGeom prst="teardrop">
            <a:avLst/>
          </a:prstGeom>
          <a:solidFill>
            <a:srgbClr val="E04E39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51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16632"/>
            <a:ext cx="12192000" cy="801280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/>
            <a:r>
              <a:rPr lang="ru-RU" sz="2400" b="1" dirty="0" smtClean="0">
                <a:solidFill>
                  <a:schemeClr val="accent1"/>
                </a:solidFill>
              </a:rPr>
              <a:t>2. Услуга </a:t>
            </a:r>
            <a:r>
              <a:rPr lang="ru-RU" sz="2400" b="1" dirty="0">
                <a:solidFill>
                  <a:schemeClr val="accent1"/>
                </a:solidFill>
              </a:rPr>
              <a:t>по предоставлению информации о формах и условиях финансовой поддержки субъектов МСП по заданным </a:t>
            </a:r>
            <a:r>
              <a:rPr lang="ru-RU" sz="2400" b="1" dirty="0" smtClean="0">
                <a:solidFill>
                  <a:schemeClr val="accent1"/>
                </a:solidFill>
              </a:rPr>
              <a:t>параметрам</a:t>
            </a:r>
            <a:endParaRPr lang="ru-RU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66379" y="2329900"/>
            <a:ext cx="6024669" cy="197447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702B0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перечне видов и условиях гарантийной поддержки субъектов МСП, предоставляемой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Корпорацией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«Корпорация «МСП» предоставляет независимые гарантии субъектам МСП – заемщикам банков-партнеров АО «Корпорация «МСП» в случае недостаточного обеспечения для получения кредита.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 - это возможность получения финансирования и развития своего бизнеса при отсутствии залогового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Капля 27"/>
          <p:cNvSpPr/>
          <p:nvPr/>
        </p:nvSpPr>
        <p:spPr>
          <a:xfrm flipH="1">
            <a:off x="274197" y="2674420"/>
            <a:ext cx="1182816" cy="1094141"/>
          </a:xfrm>
          <a:prstGeom prst="teardrop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86346" y="4520130"/>
            <a:ext cx="6024670" cy="203330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702B0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Финансовых партнерах Корпорации МСП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стимулирования субъектам МСП -  предоставляются кредиты в сумме от 10 млн рублей до 1 млрд рублей для приобретения основных средств, модернизации и реконструкции производства, запуска новых проектов по ставкам 10,6 % для субъектов малого предпринимательства и 9,6 % для субъектов среднего предпринимательства. </a:t>
            </a:r>
          </a:p>
        </p:txBody>
      </p:sp>
      <p:sp>
        <p:nvSpPr>
          <p:cNvPr id="30" name="Капля 29"/>
          <p:cNvSpPr/>
          <p:nvPr/>
        </p:nvSpPr>
        <p:spPr>
          <a:xfrm flipH="1">
            <a:off x="359843" y="4797152"/>
            <a:ext cx="1152128" cy="1105763"/>
          </a:xfrm>
          <a:prstGeom prst="teardrop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56640" y="6597352"/>
            <a:ext cx="335360" cy="260648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9767" y="1170746"/>
            <a:ext cx="4185723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получение поддержки АО «Корпорация «МСП» </a:t>
            </a:r>
            <a:r>
              <a:rPr lang="ru-RU" b="1" u="sng" dirty="0">
                <a:solidFill>
                  <a:srgbClr val="F4371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могут претендовать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субъекты МСП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осуществляющие следующие виды деятельности: </a:t>
            </a:r>
          </a:p>
          <a:p>
            <a:pPr marL="180975" lvl="0" indent="180975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горный бизнес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180975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субъекты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МСП, занимающиеся производством и реализацией подакцизных товаров (ст. 181 НК РФ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180975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убъекты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МСП, занимающиеся добычей и реализацией полезных ископаемых (ст. 337 НК РФ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180975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частники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соглашений о разделе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180975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редитные и страховые организации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180975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нвестиционные фонд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180975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егосударственные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пенсионные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180975" algn="just">
              <a:lnSpc>
                <a:spcPts val="18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рофессиональные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рынка ценных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180975" algn="just">
              <a:lnSpc>
                <a:spcPts val="18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омбарды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09163" y="1328916"/>
            <a:ext cx="5631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4371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</a:t>
            </a:r>
            <a:r>
              <a:rPr lang="ru-RU" b="1" dirty="0" smtClean="0">
                <a:solidFill>
                  <a:srgbClr val="F4371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предоставлении услуги центры  «Мои </a:t>
            </a:r>
            <a:r>
              <a:rPr lang="ru-RU" b="1" dirty="0">
                <a:solidFill>
                  <a:srgbClr val="F4371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Документы» </a:t>
            </a:r>
            <a:r>
              <a:rPr lang="ru-RU" b="1" dirty="0" smtClean="0">
                <a:solidFill>
                  <a:srgbClr val="F4371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предоставляют информацию  </a:t>
            </a:r>
            <a:endParaRPr lang="ru-RU" b="1" dirty="0">
              <a:solidFill>
                <a:srgbClr val="F4371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17302" t="4285" r="10075" b="12450"/>
          <a:stretch/>
        </p:blipFill>
        <p:spPr>
          <a:xfrm>
            <a:off x="344776" y="1039272"/>
            <a:ext cx="1395669" cy="120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896" y="1202851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623B2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30812"/>
            <a:ext cx="12192000" cy="497671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spcAft>
                <a:spcPts val="600"/>
              </a:spcAft>
            </a:pPr>
            <a:endParaRPr lang="ru-R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>
              <a:spcAft>
                <a:spcPts val="60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Доступ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МСП  к закупкам крупнейших заказчиков </a:t>
            </a:r>
          </a:p>
          <a:p>
            <a:pPr marL="182563">
              <a:spcAft>
                <a:spcPts val="600"/>
              </a:spcAft>
            </a:pP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7608" y="958253"/>
            <a:ext cx="9126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</a:t>
            </a:r>
            <a:r>
              <a:rPr lang="ru-RU" sz="1600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600" b="1" dirty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заданным параметрам </a:t>
            </a:r>
            <a:r>
              <a:rPr lang="ru-RU" sz="1600" b="1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об организации участия субъектов малого и среднего предпринимательства в закупках товаров, работ, услуг»,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 инновационной продукции, высокотехнологичной продукции, конкретных заказчиков, определенных Правительством Российской Федерации в соответствии с  Федеральным законом от 18.07.2011  № 223-ФЗ «О закупках товаров, работ, услуг отдельными видами юридических лиц»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2060" y="854694"/>
            <a:ext cx="2067921" cy="1561148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157612" y="2871065"/>
            <a:ext cx="3082748" cy="3635532"/>
          </a:xfrm>
          <a:prstGeom prst="roundRect">
            <a:avLst>
              <a:gd name="adj" fmla="val 1544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C9C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рамках данной 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услуги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предоставляется информация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заказчиках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чьи проекты планов закупки должны предусматривать участие субъектов МСП в закупке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определены распоряжением Правительства РФ от 06.11.2015 № 2258-р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41335039"/>
              </p:ext>
            </p:extLst>
          </p:nvPr>
        </p:nvGraphicFramePr>
        <p:xfrm>
          <a:off x="3575720" y="2542053"/>
          <a:ext cx="8280920" cy="4315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1856640" y="6597352"/>
            <a:ext cx="335360" cy="260648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9613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896" y="1202851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623B2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30812"/>
            <a:ext cx="12192000" cy="497671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Информирование о номенклатуре закупок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7608" y="958253"/>
            <a:ext cx="9126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Услуга </a:t>
            </a:r>
            <a:r>
              <a:rPr lang="ru-RU" sz="1600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600" b="1" dirty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заданным параметрам информации об объемах и номенклатуре закупок конкретных и отдельных </a:t>
            </a:r>
            <a:r>
              <a:rPr lang="ru-RU" sz="1600" b="1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заказчиков»</a:t>
            </a:r>
            <a:r>
              <a:rPr lang="ru-RU" sz="1600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определенных в соответствии с Федеральным законом от 18 июля 2011 г. № 223-ФЗ «О закупках товаров, работ, услуг отдельными видами юридических лиц», у субъектов малого и среднего предпринимательства в текущем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151784" y="2281693"/>
            <a:ext cx="7657528" cy="4249388"/>
            <a:chOff x="3287688" y="2551461"/>
            <a:chExt cx="8521624" cy="3979619"/>
          </a:xfrm>
        </p:grpSpPr>
        <p:sp>
          <p:nvSpPr>
            <p:cNvPr id="13" name="Полилиния 12"/>
            <p:cNvSpPr/>
            <p:nvPr/>
          </p:nvSpPr>
          <p:spPr>
            <a:xfrm>
              <a:off x="3287688" y="2856290"/>
              <a:ext cx="8521624" cy="1316700"/>
            </a:xfrm>
            <a:custGeom>
              <a:avLst/>
              <a:gdLst>
                <a:gd name="connsiteX0" fmla="*/ 0 w 8521624"/>
                <a:gd name="connsiteY0" fmla="*/ 0 h 1316700"/>
                <a:gd name="connsiteX1" fmla="*/ 8521624 w 8521624"/>
                <a:gd name="connsiteY1" fmla="*/ 0 h 1316700"/>
                <a:gd name="connsiteX2" fmla="*/ 8521624 w 8521624"/>
                <a:gd name="connsiteY2" fmla="*/ 1316700 h 1316700"/>
                <a:gd name="connsiteX3" fmla="*/ 0 w 8521624"/>
                <a:gd name="connsiteY3" fmla="*/ 1316700 h 1316700"/>
                <a:gd name="connsiteX4" fmla="*/ 0 w 8521624"/>
                <a:gd name="connsiteY4" fmla="*/ 0 h 13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1624" h="1316700">
                  <a:moveTo>
                    <a:pt x="0" y="0"/>
                  </a:moveTo>
                  <a:lnTo>
                    <a:pt x="8521624" y="0"/>
                  </a:lnTo>
                  <a:lnTo>
                    <a:pt x="8521624" y="1316700"/>
                  </a:lnTo>
                  <a:lnTo>
                    <a:pt x="0" y="13167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373" tIns="395732" rIns="661373" bIns="99568" numCol="1" spcCol="1270" anchor="t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Код ОКПД 2  - </a:t>
              </a:r>
              <a:r>
                <a:rPr lang="ru-RU" sz="1400" b="1" i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Общероссийский Классификатор Продукции по видам экономической Деятельности</a:t>
              </a:r>
              <a:endParaRPr lang="ru-RU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Регион поставки товаров, выполнения работ, оказания услуг</a:t>
              </a:r>
              <a:endParaRPr lang="ru-RU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Заказчик, ИНН заказчика (при необходимости)</a:t>
              </a:r>
              <a:endParaRPr lang="ru-RU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743156" y="2551461"/>
              <a:ext cx="5965136" cy="560880"/>
            </a:xfrm>
            <a:custGeom>
              <a:avLst/>
              <a:gdLst>
                <a:gd name="connsiteX0" fmla="*/ 0 w 5965136"/>
                <a:gd name="connsiteY0" fmla="*/ 93482 h 560880"/>
                <a:gd name="connsiteX1" fmla="*/ 93482 w 5965136"/>
                <a:gd name="connsiteY1" fmla="*/ 0 h 560880"/>
                <a:gd name="connsiteX2" fmla="*/ 5871654 w 5965136"/>
                <a:gd name="connsiteY2" fmla="*/ 0 h 560880"/>
                <a:gd name="connsiteX3" fmla="*/ 5965136 w 5965136"/>
                <a:gd name="connsiteY3" fmla="*/ 93482 h 560880"/>
                <a:gd name="connsiteX4" fmla="*/ 5965136 w 5965136"/>
                <a:gd name="connsiteY4" fmla="*/ 467398 h 560880"/>
                <a:gd name="connsiteX5" fmla="*/ 5871654 w 5965136"/>
                <a:gd name="connsiteY5" fmla="*/ 560880 h 560880"/>
                <a:gd name="connsiteX6" fmla="*/ 93482 w 5965136"/>
                <a:gd name="connsiteY6" fmla="*/ 560880 h 560880"/>
                <a:gd name="connsiteX7" fmla="*/ 0 w 5965136"/>
                <a:gd name="connsiteY7" fmla="*/ 467398 h 560880"/>
                <a:gd name="connsiteX8" fmla="*/ 0 w 5965136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5136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5871654" y="0"/>
                  </a:lnTo>
                  <a:cubicBezTo>
                    <a:pt x="5923283" y="0"/>
                    <a:pt x="5965136" y="41853"/>
                    <a:pt x="5965136" y="93482"/>
                  </a:cubicBezTo>
                  <a:lnTo>
                    <a:pt x="5965136" y="467398"/>
                  </a:lnTo>
                  <a:cubicBezTo>
                    <a:pt x="5965136" y="519027"/>
                    <a:pt x="5923283" y="560880"/>
                    <a:pt x="5871654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  <a:solidFill>
              <a:srgbClr val="FFC8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848" tIns="27380" rIns="252848" bIns="2738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 МСП при обращении за услугой может задать интересующие его параметры закупок: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287688" y="4556030"/>
              <a:ext cx="8521624" cy="1975050"/>
            </a:xfrm>
            <a:custGeom>
              <a:avLst/>
              <a:gdLst>
                <a:gd name="connsiteX0" fmla="*/ 0 w 8521624"/>
                <a:gd name="connsiteY0" fmla="*/ 0 h 1975050"/>
                <a:gd name="connsiteX1" fmla="*/ 8521624 w 8521624"/>
                <a:gd name="connsiteY1" fmla="*/ 0 h 1975050"/>
                <a:gd name="connsiteX2" fmla="*/ 8521624 w 8521624"/>
                <a:gd name="connsiteY2" fmla="*/ 1975050 h 1975050"/>
                <a:gd name="connsiteX3" fmla="*/ 0 w 8521624"/>
                <a:gd name="connsiteY3" fmla="*/ 1975050 h 1975050"/>
                <a:gd name="connsiteX4" fmla="*/ 0 w 8521624"/>
                <a:gd name="connsiteY4" fmla="*/ 0 h 197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1624" h="1975050">
                  <a:moveTo>
                    <a:pt x="0" y="0"/>
                  </a:moveTo>
                  <a:lnTo>
                    <a:pt x="8521624" y="0"/>
                  </a:lnTo>
                  <a:lnTo>
                    <a:pt x="8521624" y="1975050"/>
                  </a:lnTo>
                  <a:lnTo>
                    <a:pt x="0" y="19750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373" tIns="395732" rIns="661373" bIns="99568" numCol="1" spcCol="1270" anchor="t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 договора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Минимально необходимые требования, предъявляемые к закупаемым товарам, работам, услугам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товара, работ, услуг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Начальная (максимальная) цена договора (лота)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Планируемая дата или период размещения извещения о закупке.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 исполнения договора  и способ закупки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713769" y="4275590"/>
              <a:ext cx="5965136" cy="560880"/>
            </a:xfrm>
            <a:custGeom>
              <a:avLst/>
              <a:gdLst>
                <a:gd name="connsiteX0" fmla="*/ 0 w 5965136"/>
                <a:gd name="connsiteY0" fmla="*/ 93482 h 560880"/>
                <a:gd name="connsiteX1" fmla="*/ 93482 w 5965136"/>
                <a:gd name="connsiteY1" fmla="*/ 0 h 560880"/>
                <a:gd name="connsiteX2" fmla="*/ 5871654 w 5965136"/>
                <a:gd name="connsiteY2" fmla="*/ 0 h 560880"/>
                <a:gd name="connsiteX3" fmla="*/ 5965136 w 5965136"/>
                <a:gd name="connsiteY3" fmla="*/ 93482 h 560880"/>
                <a:gd name="connsiteX4" fmla="*/ 5965136 w 5965136"/>
                <a:gd name="connsiteY4" fmla="*/ 467398 h 560880"/>
                <a:gd name="connsiteX5" fmla="*/ 5871654 w 5965136"/>
                <a:gd name="connsiteY5" fmla="*/ 560880 h 560880"/>
                <a:gd name="connsiteX6" fmla="*/ 93482 w 5965136"/>
                <a:gd name="connsiteY6" fmla="*/ 560880 h 560880"/>
                <a:gd name="connsiteX7" fmla="*/ 0 w 5965136"/>
                <a:gd name="connsiteY7" fmla="*/ 467398 h 560880"/>
                <a:gd name="connsiteX8" fmla="*/ 0 w 5965136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5136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5871654" y="0"/>
                  </a:lnTo>
                  <a:cubicBezTo>
                    <a:pt x="5923283" y="0"/>
                    <a:pt x="5965136" y="41853"/>
                    <a:pt x="5965136" y="93482"/>
                  </a:cubicBezTo>
                  <a:lnTo>
                    <a:pt x="5965136" y="467398"/>
                  </a:lnTo>
                  <a:cubicBezTo>
                    <a:pt x="5965136" y="519027"/>
                    <a:pt x="5923283" y="560880"/>
                    <a:pt x="5871654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  <a:solidFill>
              <a:srgbClr val="FFC8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848" tIns="27380" rIns="252848" bIns="2738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 МСП в результате получит следующую информацию: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18228" y="2589349"/>
            <a:ext cx="349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центрах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«Мои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рамках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предоставляется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и номенклатуре закупок конкретных и отдельных заказчиков, чьи проекты планов закупки должны предусматривать участие субъектов МСП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закупке. </a:t>
            </a:r>
          </a:p>
          <a:p>
            <a:pPr lvl="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1345" y="4721599"/>
            <a:ext cx="3816424" cy="1875754"/>
            <a:chOff x="380325" y="4932979"/>
            <a:chExt cx="3313255" cy="1598101"/>
          </a:xfrm>
        </p:grpSpPr>
        <p:pic>
          <p:nvPicPr>
            <p:cNvPr id="6146" name="Picture 2" descr="http://corpmsp.ru/upload/iblock/edc/3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32" y="4935990"/>
              <a:ext cx="676275" cy="676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6148" name="Picture 4" descr="http://corpmsp.ru/upload/resize_cache/iblock/5d1/71_71_2/2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985" y="4935990"/>
              <a:ext cx="676275" cy="676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6150" name="Picture 6" descr="http://corpmsp.ru/upload/resize_cache/iblock/06b/71_71_2/logo-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845" y="4932979"/>
              <a:ext cx="676275" cy="676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6152" name="Picture 8" descr="http://corpmsp.ru/upload/resize_cache/iblock/2a7/71_71_2/logo%20(2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305" y="4932979"/>
              <a:ext cx="676275" cy="676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6154" name="Picture 10" descr="http://corpmsp.ru/upload/resize_cache/iblock/c16/71_71_2/rz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25" y="5835887"/>
              <a:ext cx="676275" cy="676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6156" name="Picture 12" descr="http://corpmsp.ru/upload/resize_cache/iblock/e4d/71_71_2/%D0%90%D0%9E%20%D0%98%D0%9A%20%D0%90%D0%A1%D0%A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042" y="5854804"/>
              <a:ext cx="676275" cy="676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6162" name="Picture 18" descr="http://corpmsp.ru/upload/iblock/a7a/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759" y="5817518"/>
              <a:ext cx="676275" cy="676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6164" name="Picture 20" descr="http://corpmsp.ru/upload/iblock/e26/2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215" y="5817518"/>
              <a:ext cx="676275" cy="676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318227" y="958253"/>
            <a:ext cx="2067921" cy="1561148"/>
          </a:xfrm>
          <a:prstGeom prst="roundRect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11856640" y="6597352"/>
            <a:ext cx="335360" cy="260648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0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10188"/>
            <a:ext cx="12192000" cy="603619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/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ru-RU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Бизнес-навигатор МСП</a:t>
            </a:r>
            <a:endParaRPr lang="ru-RU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56640" y="6597352"/>
            <a:ext cx="335360" cy="260648"/>
          </a:xfrm>
          <a:prstGeom prst="rect">
            <a:avLst/>
          </a:prstGeom>
          <a:solidFill>
            <a:srgbClr val="702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1126" y="4293096"/>
            <a:ext cx="58418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Бизнес-навигатор МСП включает в себя: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геоинформационную базу данных о существующем бизнесе, численности населения в жилых домах, расположении остановок общественного транспорта;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статистическую информацию (демографические показатели, доходы и уровень жизни населения, цены и тарифы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каталог типовых </a:t>
            </a:r>
            <a:r>
              <a:rPr lang="ru-RU" sz="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бизнес-планов </a:t>
            </a:r>
            <a:endParaRPr lang="ru-RU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иную необходимую информацию для ведения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 </a:t>
            </a:r>
            <a:endParaRPr lang="ru-RU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www.grozny-inform.ru/LoadedImages/2017/04/06/V_Rossii_razrabotan_Biznes-navigator_malogo_i_srednego_predprinimatel_st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27" y="2517428"/>
            <a:ext cx="2701595" cy="15406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pennov.ru/files/news/afde0c281513ebf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/>
          <a:stretch/>
        </p:blipFill>
        <p:spPr bwMode="auto">
          <a:xfrm>
            <a:off x="8889022" y="2510998"/>
            <a:ext cx="2907779" cy="15470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dmbal.ru/sites/default/files/docs/docs/news/2016/9/news_290916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27" y="896617"/>
            <a:ext cx="2701595" cy="150134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564" y="837990"/>
            <a:ext cx="504056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Бизнес-навигатор  - </a:t>
            </a:r>
            <a:r>
              <a:rPr lang="ru-RU" sz="1600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бесплатный ресурс для предпринимателей, которые хотят открыть или расширить свой бизнес. </a:t>
            </a: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«Мои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 предоставляют </a:t>
            </a:r>
            <a:r>
              <a:rPr lang="ru-RU" sz="1600" b="1" dirty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регистрацию на Портале Бизнес-навигатора </a:t>
            </a:r>
            <a:r>
              <a:rPr lang="ru-RU" sz="1600" b="1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endParaRPr lang="ru-RU" sz="1600" b="1" dirty="0">
              <a:solidFill>
                <a:srgbClr val="F43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950" y="3122815"/>
            <a:ext cx="5012151" cy="3649616"/>
          </a:xfrm>
          <a:prstGeom prst="rect">
            <a:avLst/>
          </a:prstGeom>
          <a:solidFill>
            <a:srgbClr val="FFC9C4"/>
          </a:solidFill>
          <a:ln w="28575">
            <a:solidFill>
              <a:srgbClr val="FFC9C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подходящие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открытия виды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Рассчитать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примерный бизнес-план для одного из 90 видов бизнеса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городах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населением более 100 тысяч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Познакомится  с примерами  бизнес-планов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банк, где можно взять кредит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гарантии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Корпорации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мерах поддержки малого и среднего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endParaRPr lang="ru-RU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Подобрать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аренду помещение для бизнеса.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курсе планов закупок крупнейших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заказчиков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Разместить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объявление о своем бизнесе.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доступ к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новостным, аналитическим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иным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</a:t>
            </a:r>
            <a:endParaRPr lang="ru-RU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 descr="https://milurist.ru/wp-content/uploads/2016/09/Snimok-ekrana-2016-09-10-v-19.56.4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21" y="905287"/>
            <a:ext cx="2907779" cy="149197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554" y="2517428"/>
            <a:ext cx="5122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«Бизнес-навигатора МСП» </a:t>
            </a:r>
            <a:r>
              <a:rPr lang="ru-RU" b="1" dirty="0" smtClean="0">
                <a:solidFill>
                  <a:srgbClr val="F43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можно:</a:t>
            </a:r>
            <a:endParaRPr lang="ru-RU" b="1" dirty="0">
              <a:solidFill>
                <a:srgbClr val="F43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МФЦ">
      <a:dk1>
        <a:srgbClr val="E04E39"/>
      </a:dk1>
      <a:lt1>
        <a:srgbClr val="623B2A"/>
      </a:lt1>
      <a:dk2>
        <a:srgbClr val="C39367"/>
      </a:dk2>
      <a:lt2>
        <a:srgbClr val="2C2A2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C1B48B-ABE2-4DF9-87A9-8F091F35C6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1984</Words>
  <Application>Microsoft Office PowerPoint</Application>
  <PresentationFormat>Произвольный</PresentationFormat>
  <Paragraphs>175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14_Office Theme</vt:lpstr>
      <vt:lpstr>Специальное оформление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2016-03-01T08:09:30Z</dcterms:created>
  <dcterms:modified xsi:type="dcterms:W3CDTF">2017-05-26T05:40:56Z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TC019192449991</vt:lpwstr>
  </property>
</Properties>
</file>